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5" d="100"/>
          <a:sy n="85" d="100"/>
        </p:scale>
        <p:origin x="1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 pho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hemin sableux entre deux collines menant à l’océan"/>
          <p:cNvSpPr>
            <a:spLocks noGrp="1"/>
          </p:cNvSpPr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Héron volant bas au-dessus d’une plage avec une petite clôture au premier plan"/>
          <p:cNvSpPr>
            <a:spLocks noGrp="1"/>
          </p:cNvSpPr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Vue d’une plage et de la mer depuis une dune de sable avec de l’herbe"/>
          <p:cNvSpPr>
            <a:spLocks noGrp="1"/>
          </p:cNvSpPr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-Gilles Allain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112" name="« Saisissez une citation ici. »"/>
          <p:cNvSpPr txBox="1">
            <a:spLocks noGrp="1"/>
          </p:cNvSpPr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ue d’une plage et de la mer depuis une dune de sable avec de l’herbe"/>
          <p:cNvSpPr>
            <a:spLocks noGrp="1"/>
          </p:cNvSpPr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e du titre"/>
          <p:cNvSpPr txBox="1">
            <a:spLocks noGrp="1"/>
          </p:cNvSpPr>
          <p:nvPr>
            <p:ph type="title"/>
          </p:nvPr>
        </p:nvSpPr>
        <p:spPr>
          <a:xfrm>
            <a:off x="3824882" y="16222"/>
            <a:ext cx="8633372" cy="1609378"/>
          </a:xfrm>
          <a:prstGeom prst="rect">
            <a:avLst/>
          </a:prstGeom>
        </p:spPr>
        <p:txBody>
          <a:bodyPr anchor="b"/>
          <a:lstStyle>
            <a:lvl1pPr algn="l">
              <a:defRPr sz="7000"/>
            </a:lvl1pPr>
          </a:lstStyle>
          <a:p>
            <a:r>
              <a:t>Texte du titre</a:t>
            </a:r>
          </a:p>
        </p:txBody>
      </p:sp>
      <p:sp>
        <p:nvSpPr>
          <p:cNvPr id="2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19100" y="22606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700"/>
            </a:lvl1pPr>
            <a:lvl2pPr marL="0" indent="0">
              <a:spcBef>
                <a:spcPts val="0"/>
              </a:spcBef>
              <a:buSzTx/>
              <a:buNone/>
              <a:defRPr sz="3700"/>
            </a:lvl2pPr>
            <a:lvl3pPr marL="0" indent="0">
              <a:spcBef>
                <a:spcPts val="0"/>
              </a:spcBef>
              <a:buSzTx/>
              <a:buNone/>
              <a:defRPr sz="3700"/>
            </a:lvl3pPr>
            <a:lvl4pPr marL="0" indent="0">
              <a:spcBef>
                <a:spcPts val="0"/>
              </a:spcBef>
              <a:buSzTx/>
              <a:buNone/>
              <a:defRPr sz="3700"/>
            </a:lvl4pPr>
            <a:lvl5pPr marL="0" indent="0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0" name="➡️ Réalisation N. Vernier - 🏫 Lycée Charles le Chauve à Roissy-en-Brie 🎓"/>
          <p:cNvSpPr txBox="1"/>
          <p:nvPr/>
        </p:nvSpPr>
        <p:spPr>
          <a:xfrm>
            <a:off x="3864279" y="9432787"/>
            <a:ext cx="527624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 b="0" i="1"/>
            </a:lvl1pPr>
          </a:lstStyle>
          <a:p>
            <a:r>
              <a:t>➡️ Réalisation N. Vernier - 🏫 Lycée Charles le Chauve à Roissy-en-Brie 🎓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Vue d’une plage et de la mer depuis une dune de sable avec de l’herbe"/>
          <p:cNvSpPr>
            <a:spLocks noGrp="1"/>
          </p:cNvSpPr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- Centré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Héron volant bas au-dessus d’une plage avec une petite clôture au premier plan"/>
          <p:cNvSpPr>
            <a:spLocks noGrp="1"/>
          </p:cNvSpPr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5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- Ha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hemin sableux entre deux collines menant à l’océan"/>
          <p:cNvSpPr>
            <a:spLocks noGrp="1"/>
          </p:cNvSpPr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5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➡️ Réalisation N. Vernier - 🏫 Lycée Charles le Chauve à Roissy-en-Brie 🎓"/>
          <p:cNvSpPr txBox="1"/>
          <p:nvPr/>
        </p:nvSpPr>
        <p:spPr>
          <a:xfrm>
            <a:off x="4135212" y="9340205"/>
            <a:ext cx="527624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 b="0" i="1"/>
            </a:lvl1pPr>
          </a:lstStyle>
          <a:p>
            <a:r>
              <a:t>➡️ Réalisation N. Vernier - 🏫 Lycée Charles le Chauve à Roissy-en-Brie 🎓</a:t>
            </a:r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intempsorientation.onisep.fr/MARS-Mes-actions/mes-centres-d-interet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printempsorientation.onisep.fr/content/download/1329143/file/AP15_Mieux_connaitre_vos_gouts_et_vos_interets_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hyperlink" Target="https://printempsorientation.onisep.fr/MARS-Mes-actions/les-metier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onisep.fr/decouvrir-les-metiers/Des-metiers-selon-mes-gout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intempsorientation.onisep.fr/MARS-Mes-actions/les-metiers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onisep.fr/decouvrir-les-metiers/Des-metiers-selon-mes-gout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onisep.fr/decouvrir-les-metiers/Des-horizons-en-10-metier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onisep.fr/decouvrir-les-metiers/Des-horizons-en-10-metier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onisep.fr/decouvrir-les-metiers/des-metiers-par-secteur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onisep.fr/decouvrir-les-metiers/des-metiers-par-secteur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rintempsorientation.onisep.fr/content/download/1841634/file/11_facons-d-exercer_un_m%C3%A9tier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rintempsorientation.onisep.fr/content/download/1841634/file/11_facons-d-exercer_un_m%C3%A9tier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intempsorientation.onisep.fr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onisep.fr/decouvrir-les-metiers/des-metiers-par-secteur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onisep.fr/decouvrir-les-metiers/des-metiers-par-secteur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hyperlink" Target="https://www.onisep.fr/content/download/1309368/file/Schema_etudes_superieures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hyperlink" Target="https://printempsorientation.onisep.fr/MARS-Mes-actions/les-formation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onisep.fr/Choisir-mes-etudes/au-lycee-au-cfa#Au-lycee-general-et-technologiqu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isep.fr/Choisir-mes-etudes/au-lycee-au-cfa/Au-lycee-professionnel-et-au-CFA/le-bac-professionnel/le-bac-professionnel-etudes-programme" TargetMode="External"/><Relationship Id="rId3" Type="http://schemas.openxmlformats.org/officeDocument/2006/relationships/hyperlink" Target="https://www.onisep.fr/Choisir-mes-etudes/au-lycee-au-cfa/Au-lycee-general-et-technologique/la-voie-generale-en-premiere-et-terminale" TargetMode="External"/><Relationship Id="rId7" Type="http://schemas.openxmlformats.org/officeDocument/2006/relationships/hyperlink" Target="https://www.onisep.fr/Choisir-mes-etudes/au-lycee-au-cfa/Au-lycee-general-et-technologique/la-voie-technologique-en-premiere-et-terminale" TargetMode="External"/><Relationship Id="rId2" Type="http://schemas.openxmlformats.org/officeDocument/2006/relationships/hyperlink" Target="https://www.onisep.fr/Choisir-mes-etudes/au-lycee-au-cfa#Au-lycee-general-et-technologiqu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printempsorientation.onisep.fr/MARS-Mes-actions/les-enseignements-de-specialit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printempsorientation.onisep.fr/MARS-Mes-actions/les-enseignements-de-specialit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rintempsorientation.onisep.fr/AVRIL-Mon-bilan/en-2de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s://printempsorientation.onisep.fr/content/download/1326191/file/FICHE_Bilan_eleves_de_2de_2023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hyperlink" Target="https://printempsorientation.onisep.fr/AVRIL-Mon-bilan/en-2d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printempsorientation.onisep.fr/FEVRIER-Je-fais-le-point/je-me-situe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printempsorientation.onisep.fr/FEVRIER-Je-fais-le-point/je-construis-un-plan-d-actio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printempsorientation.onisep.fr/content/download/1326190/file/FICHE_Mon-plan-d-action_2023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secondes-premieres2022-2023.fr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rintempsorientation.onisep.fr/FEVRIER-Je-fais-le-point/je-me-situ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rintempsorientation.onisep.fr/FEVRIER-Je-fais-le-point/je-me-situ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rintempsorientation.onisep.fr/MARS-Mes-actions/mes-centres-d-intere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rintempsorientation.onisep.fr/MARS-Mes-actions/mes-centres-d-intere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rintempsorientation.onisep.fr/MARS-Mes-actions/mes-centres-d-intere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rintempsorientation.onisep.fr/MARS-Mes-actions/mes-centres-d-intere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Mon carnet de bord"/>
          <p:cNvSpPr txBox="1">
            <a:spLocks noGrp="1"/>
          </p:cNvSpPr>
          <p:nvPr>
            <p:ph type="title"/>
          </p:nvPr>
        </p:nvSpPr>
        <p:spPr>
          <a:xfrm>
            <a:off x="2185714" y="2988835"/>
            <a:ext cx="8633372" cy="1609379"/>
          </a:xfrm>
          <a:prstGeom prst="rect">
            <a:avLst/>
          </a:prstGeom>
        </p:spPr>
        <p:txBody>
          <a:bodyPr/>
          <a:lstStyle/>
          <a:p>
            <a:r>
              <a:t>Mon carnet de bord</a:t>
            </a:r>
          </a:p>
        </p:txBody>
      </p:sp>
      <p:sp>
        <p:nvSpPr>
          <p:cNvPr id="138" name="Nom Prénom"/>
          <p:cNvSpPr txBox="1">
            <a:spLocks noGrp="1"/>
          </p:cNvSpPr>
          <p:nvPr>
            <p:ph type="body" sz="quarter" idx="1"/>
          </p:nvPr>
        </p:nvSpPr>
        <p:spPr>
          <a:xfrm>
            <a:off x="1270000" y="5372939"/>
            <a:ext cx="10464800" cy="11303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Nom Prénom</a:t>
            </a:r>
          </a:p>
        </p:txBody>
      </p:sp>
      <p:sp>
        <p:nvSpPr>
          <p:cNvPr id="139" name="Classe de seconde __"/>
          <p:cNvSpPr txBox="1"/>
          <p:nvPr/>
        </p:nvSpPr>
        <p:spPr>
          <a:xfrm>
            <a:off x="1270000" y="8399222"/>
            <a:ext cx="104648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3700" b="0"/>
            </a:lvl1pPr>
          </a:lstStyle>
          <a:p>
            <a:r>
              <a:t>Classe de seconde __</a:t>
            </a:r>
          </a:p>
        </p:txBody>
      </p:sp>
      <p:pic>
        <p:nvPicPr>
          <p:cNvPr id="140" name="écrire.png" descr="écri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455" y="5272020"/>
            <a:ext cx="795549" cy="519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écrire.png" descr="écri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03" y="8306004"/>
            <a:ext cx="795549" cy="5193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" name="Grouper"/>
          <p:cNvGrpSpPr/>
          <p:nvPr/>
        </p:nvGrpSpPr>
        <p:grpSpPr>
          <a:xfrm>
            <a:off x="2313" y="-5539"/>
            <a:ext cx="13028852" cy="1849684"/>
            <a:chOff x="0" y="0"/>
            <a:chExt cx="13028851" cy="1849682"/>
          </a:xfrm>
        </p:grpSpPr>
        <p:sp>
          <p:nvSpPr>
            <p:cNvPr id="142" name="Rectangle"/>
            <p:cNvSpPr/>
            <p:nvPr/>
          </p:nvSpPr>
          <p:spPr>
            <a:xfrm>
              <a:off x="11019288" y="1423"/>
              <a:ext cx="2009564" cy="18475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3" name="Figure"/>
            <p:cNvSpPr/>
            <p:nvPr/>
          </p:nvSpPr>
          <p:spPr>
            <a:xfrm>
              <a:off x="10548820" y="3271"/>
              <a:ext cx="1549861" cy="184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39" y="0"/>
                  </a:moveTo>
                  <a:lnTo>
                    <a:pt x="0" y="21600"/>
                  </a:lnTo>
                  <a:lnTo>
                    <a:pt x="16961" y="21600"/>
                  </a:lnTo>
                  <a:lnTo>
                    <a:pt x="21600" y="0"/>
                  </a:lnTo>
                  <a:lnTo>
                    <a:pt x="4639" y="0"/>
                  </a:lnTo>
                  <a:close/>
                </a:path>
              </a:pathLst>
            </a:custGeom>
            <a:solidFill>
              <a:srgbClr val="4E7B9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44" name="Bandeau.png" descr="Bandeau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271"/>
              <a:ext cx="7468962" cy="1843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" name="Rectangle"/>
            <p:cNvSpPr/>
            <p:nvPr/>
          </p:nvSpPr>
          <p:spPr>
            <a:xfrm>
              <a:off x="7437749" y="0"/>
              <a:ext cx="2009563" cy="184759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6" name="Figure"/>
            <p:cNvSpPr/>
            <p:nvPr/>
          </p:nvSpPr>
          <p:spPr>
            <a:xfrm>
              <a:off x="9022074" y="3271"/>
              <a:ext cx="1549861" cy="184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39" y="0"/>
                  </a:moveTo>
                  <a:lnTo>
                    <a:pt x="0" y="21600"/>
                  </a:lnTo>
                  <a:lnTo>
                    <a:pt x="16961" y="21600"/>
                  </a:lnTo>
                  <a:lnTo>
                    <a:pt x="21600" y="0"/>
                  </a:lnTo>
                  <a:lnTo>
                    <a:pt x="4639" y="0"/>
                  </a:lnTo>
                  <a:close/>
                </a:path>
              </a:pathLst>
            </a:custGeom>
            <a:solidFill>
              <a:srgbClr val="4E7B9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7" name="Figure"/>
            <p:cNvSpPr/>
            <p:nvPr/>
          </p:nvSpPr>
          <p:spPr>
            <a:xfrm>
              <a:off x="9997814" y="3271"/>
              <a:ext cx="1549861" cy="184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39" y="0"/>
                  </a:moveTo>
                  <a:lnTo>
                    <a:pt x="0" y="21600"/>
                  </a:lnTo>
                  <a:lnTo>
                    <a:pt x="16961" y="21600"/>
                  </a:lnTo>
                  <a:lnTo>
                    <a:pt x="21600" y="0"/>
                  </a:lnTo>
                  <a:lnTo>
                    <a:pt x="4639" y="0"/>
                  </a:lnTo>
                  <a:close/>
                </a:path>
              </a:pathLst>
            </a:custGeom>
            <a:solidFill>
              <a:srgbClr val="4E7B9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48" name="Nouveau Bandeau - Logo Carré + Ville.jpg" descr="Nouveau Bandeau - Logo Carré + Vill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86688" y="760"/>
              <a:ext cx="1848923" cy="18489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9" name="Rectangle"/>
            <p:cNvSpPr/>
            <p:nvPr/>
          </p:nvSpPr>
          <p:spPr>
            <a:xfrm>
              <a:off x="3741416" y="1423"/>
              <a:ext cx="2009564" cy="18475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50" name="Bandeau.png" descr="Bandeau.png"/>
            <p:cNvPicPr>
              <a:picLocks noChangeAspect="1"/>
            </p:cNvPicPr>
            <p:nvPr/>
          </p:nvPicPr>
          <p:blipFill>
            <a:blip r:embed="rId3"/>
            <a:srcRect l="48930"/>
            <a:stretch>
              <a:fillRect/>
            </a:stretch>
          </p:blipFill>
          <p:spPr>
            <a:xfrm>
              <a:off x="4487956" y="3281"/>
              <a:ext cx="3814377" cy="1843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Vos goûts et vos intérêts…"/>
          <p:cNvSpPr/>
          <p:nvPr/>
        </p:nvSpPr>
        <p:spPr>
          <a:xfrm>
            <a:off x="2025898" y="2821527"/>
            <a:ext cx="10485680" cy="6475229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ct val="11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Vos goûts et vos intérêts </a:t>
            </a:r>
          </a:p>
          <a:p>
            <a:pPr algn="l">
              <a:lnSpc>
                <a:spcPct val="110000"/>
              </a:lnSpc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Qu’aimez-vous faire en dehors du cadre scolaire ?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Pratiquez-vous une ou plusieurs activité(s) sportive(s) ? Si oui, depuis combien de temps ?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Pratiquez-vous une ou plusieurs activité(s) artistique(s) ? Si oui, depuis combien de temps ?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Avez-vous déjà fait du bénévolat ? Si oui, dans quel organisme ?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Quelles sont vos valeurs (sociales, environnementales, humanistes…), quelle cause vous tient particulièrement à cœur ? </a:t>
            </a:r>
          </a:p>
        </p:txBody>
      </p:sp>
      <p:sp>
        <p:nvSpPr>
          <p:cNvPr id="225" name="Modifier le document"/>
          <p:cNvSpPr/>
          <p:nvPr/>
        </p:nvSpPr>
        <p:spPr>
          <a:xfrm>
            <a:off x="542019" y="3780088"/>
            <a:ext cx="1215227" cy="1320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6" name="Mes centres d’intérê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Mes centres d’intérêt</a:t>
            </a:r>
          </a:p>
        </p:txBody>
      </p:sp>
      <p:pic>
        <p:nvPicPr>
          <p:cNvPr id="227" name="03 centre d'intérêt.png" descr="03 centre d'intérêt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7" y="-81316"/>
            <a:ext cx="35179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Capture d’écran 2023-03-17 à 11.35.50.png" descr="Capture d’écran 2023-03-17 à 11.35.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229" y="1753489"/>
            <a:ext cx="10050128" cy="502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ointeur.png" descr="Pointeu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6981" y="979182"/>
            <a:ext cx="435504" cy="4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écrire.png" descr="écrir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27424" y="3008037"/>
            <a:ext cx="795549" cy="519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Les méti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Les métiers</a:t>
            </a:r>
          </a:p>
        </p:txBody>
      </p:sp>
      <p:sp>
        <p:nvSpPr>
          <p:cNvPr id="233" name="« Des quiz métiers pour en savoir plus »…"/>
          <p:cNvSpPr txBox="1">
            <a:spLocks noGrp="1"/>
          </p:cNvSpPr>
          <p:nvPr>
            <p:ph type="body" sz="quarter" idx="1"/>
          </p:nvPr>
        </p:nvSpPr>
        <p:spPr>
          <a:xfrm>
            <a:off x="419100" y="2590645"/>
            <a:ext cx="10598990" cy="13295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t>« Des quiz métiers pour en savoir plus »</a:t>
            </a:r>
          </a:p>
          <a:p>
            <a:pPr>
              <a:lnSpc>
                <a:spcPct val="120000"/>
              </a:lnSpc>
              <a:defRPr sz="3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  Quiz secteurs professionnels</a:t>
            </a:r>
          </a:p>
        </p:txBody>
      </p:sp>
      <p:sp>
        <p:nvSpPr>
          <p:cNvPr id="234" name="Faire le quiz avec les 16 questions puis…"/>
          <p:cNvSpPr/>
          <p:nvPr/>
        </p:nvSpPr>
        <p:spPr>
          <a:xfrm>
            <a:off x="348546" y="4402075"/>
            <a:ext cx="6910198" cy="4548783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lnSpc>
                <a:spcPct val="12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Faire le quiz avec les </a:t>
            </a:r>
            <a:r>
              <a:rPr>
                <a:latin typeface="+mn-lt"/>
                <a:ea typeface="+mn-ea"/>
                <a:cs typeface="+mn-cs"/>
                <a:sym typeface="Helvetica Neue Medium"/>
              </a:rPr>
              <a:t>16 questions</a:t>
            </a:r>
            <a:r>
              <a:t> puis 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votre résultat est : ___ / 16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Insérez votre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capture d’écran</a:t>
            </a:r>
            <a:r>
              <a:t> en remplaçant l’image à droite,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quel serait le secteur professionnel qui vous intéresserait le plus parmi ceux abordés dans les questions ? </a:t>
            </a:r>
          </a:p>
          <a:p>
            <a:pPr algn="l">
              <a:lnSpc>
                <a:spcPct val="120000"/>
              </a:lnSpc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    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Votre réponse</a:t>
            </a:r>
            <a:r>
              <a:t> : </a:t>
            </a:r>
          </a:p>
        </p:txBody>
      </p:sp>
      <p:sp>
        <p:nvSpPr>
          <p:cNvPr id="235" name="Capture d’écran à insérer"/>
          <p:cNvSpPr/>
          <p:nvPr/>
        </p:nvSpPr>
        <p:spPr>
          <a:xfrm>
            <a:off x="7636109" y="4734910"/>
            <a:ext cx="5220496" cy="3883113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Capture d’écran à insérer</a:t>
            </a:r>
          </a:p>
        </p:txBody>
      </p:sp>
      <p:sp>
        <p:nvSpPr>
          <p:cNvPr id="236" name="Appareil photo"/>
          <p:cNvSpPr/>
          <p:nvPr/>
        </p:nvSpPr>
        <p:spPr>
          <a:xfrm>
            <a:off x="9832958" y="5087963"/>
            <a:ext cx="1443693" cy="1025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98" y="0"/>
                </a:moveTo>
                <a:cubicBezTo>
                  <a:pt x="7580" y="0"/>
                  <a:pt x="7176" y="305"/>
                  <a:pt x="7000" y="677"/>
                </a:cubicBezTo>
                <a:lnTo>
                  <a:pt x="6586" y="1551"/>
                </a:lnTo>
                <a:cubicBezTo>
                  <a:pt x="6410" y="1924"/>
                  <a:pt x="6006" y="2228"/>
                  <a:pt x="5689" y="2228"/>
                </a:cubicBezTo>
                <a:lnTo>
                  <a:pt x="3765" y="2228"/>
                </a:lnTo>
                <a:lnTo>
                  <a:pt x="3765" y="1931"/>
                </a:lnTo>
                <a:cubicBezTo>
                  <a:pt x="3765" y="1633"/>
                  <a:pt x="3592" y="1390"/>
                  <a:pt x="3380" y="1390"/>
                </a:cubicBezTo>
                <a:lnTo>
                  <a:pt x="1841" y="1390"/>
                </a:lnTo>
                <a:cubicBezTo>
                  <a:pt x="1629" y="1390"/>
                  <a:pt x="1456" y="1633"/>
                  <a:pt x="1456" y="1931"/>
                </a:cubicBezTo>
                <a:lnTo>
                  <a:pt x="1456" y="2228"/>
                </a:lnTo>
                <a:lnTo>
                  <a:pt x="1136" y="2228"/>
                </a:lnTo>
                <a:cubicBezTo>
                  <a:pt x="818" y="2228"/>
                  <a:pt x="434" y="2307"/>
                  <a:pt x="280" y="2404"/>
                </a:cubicBezTo>
                <a:cubicBezTo>
                  <a:pt x="127" y="2502"/>
                  <a:pt x="0" y="3380"/>
                  <a:pt x="0" y="3827"/>
                </a:cubicBezTo>
                <a:lnTo>
                  <a:pt x="0" y="20001"/>
                </a:lnTo>
                <a:cubicBezTo>
                  <a:pt x="0" y="20448"/>
                  <a:pt x="56" y="20992"/>
                  <a:pt x="125" y="21208"/>
                </a:cubicBezTo>
                <a:cubicBezTo>
                  <a:pt x="194" y="21424"/>
                  <a:pt x="818" y="21600"/>
                  <a:pt x="1136" y="21600"/>
                </a:cubicBezTo>
                <a:lnTo>
                  <a:pt x="20464" y="21600"/>
                </a:lnTo>
                <a:cubicBezTo>
                  <a:pt x="20782" y="21600"/>
                  <a:pt x="21166" y="21522"/>
                  <a:pt x="21320" y="21424"/>
                </a:cubicBezTo>
                <a:cubicBezTo>
                  <a:pt x="21473" y="21327"/>
                  <a:pt x="21600" y="20448"/>
                  <a:pt x="21600" y="20001"/>
                </a:cubicBezTo>
                <a:lnTo>
                  <a:pt x="21600" y="3827"/>
                </a:lnTo>
                <a:cubicBezTo>
                  <a:pt x="21600" y="3380"/>
                  <a:pt x="21475" y="2501"/>
                  <a:pt x="21322" y="2404"/>
                </a:cubicBezTo>
                <a:cubicBezTo>
                  <a:pt x="21168" y="2307"/>
                  <a:pt x="20782" y="2228"/>
                  <a:pt x="20464" y="2228"/>
                </a:cubicBezTo>
                <a:lnTo>
                  <a:pt x="15658" y="2228"/>
                </a:lnTo>
                <a:cubicBezTo>
                  <a:pt x="15341" y="2228"/>
                  <a:pt x="14935" y="1924"/>
                  <a:pt x="14759" y="1551"/>
                </a:cubicBezTo>
                <a:lnTo>
                  <a:pt x="14345" y="677"/>
                </a:lnTo>
                <a:cubicBezTo>
                  <a:pt x="14169" y="305"/>
                  <a:pt x="13765" y="0"/>
                  <a:pt x="13448" y="0"/>
                </a:cubicBezTo>
                <a:lnTo>
                  <a:pt x="11303" y="0"/>
                </a:lnTo>
                <a:cubicBezTo>
                  <a:pt x="10985" y="0"/>
                  <a:pt x="10702" y="0"/>
                  <a:pt x="10673" y="0"/>
                </a:cubicBezTo>
                <a:cubicBezTo>
                  <a:pt x="10645" y="0"/>
                  <a:pt x="10362" y="0"/>
                  <a:pt x="10044" y="0"/>
                </a:cubicBezTo>
                <a:lnTo>
                  <a:pt x="7898" y="0"/>
                </a:lnTo>
                <a:close/>
                <a:moveTo>
                  <a:pt x="18530" y="5400"/>
                </a:moveTo>
                <a:cubicBezTo>
                  <a:pt x="18961" y="5400"/>
                  <a:pt x="19310" y="5891"/>
                  <a:pt x="19310" y="6498"/>
                </a:cubicBezTo>
                <a:cubicBezTo>
                  <a:pt x="19310" y="7104"/>
                  <a:pt x="18961" y="7595"/>
                  <a:pt x="18530" y="7595"/>
                </a:cubicBezTo>
                <a:cubicBezTo>
                  <a:pt x="18099" y="7595"/>
                  <a:pt x="17751" y="7104"/>
                  <a:pt x="17751" y="6498"/>
                </a:cubicBezTo>
                <a:cubicBezTo>
                  <a:pt x="17751" y="5891"/>
                  <a:pt x="18099" y="5400"/>
                  <a:pt x="18530" y="5400"/>
                </a:cubicBezTo>
                <a:close/>
                <a:moveTo>
                  <a:pt x="10800" y="5887"/>
                </a:moveTo>
                <a:cubicBezTo>
                  <a:pt x="13210" y="5887"/>
                  <a:pt x="15171" y="8647"/>
                  <a:pt x="15171" y="12040"/>
                </a:cubicBezTo>
                <a:cubicBezTo>
                  <a:pt x="15171" y="15433"/>
                  <a:pt x="13210" y="18193"/>
                  <a:pt x="10800" y="18193"/>
                </a:cubicBezTo>
                <a:cubicBezTo>
                  <a:pt x="8390" y="18193"/>
                  <a:pt x="6429" y="15433"/>
                  <a:pt x="6429" y="12040"/>
                </a:cubicBezTo>
                <a:cubicBezTo>
                  <a:pt x="6429" y="8647"/>
                  <a:pt x="8390" y="5887"/>
                  <a:pt x="10800" y="5887"/>
                </a:cubicBezTo>
                <a:close/>
                <a:moveTo>
                  <a:pt x="10800" y="7514"/>
                </a:moveTo>
                <a:cubicBezTo>
                  <a:pt x="9027" y="7514"/>
                  <a:pt x="7585" y="9544"/>
                  <a:pt x="7585" y="12040"/>
                </a:cubicBezTo>
                <a:cubicBezTo>
                  <a:pt x="7585" y="14536"/>
                  <a:pt x="9027" y="16568"/>
                  <a:pt x="10800" y="16568"/>
                </a:cubicBezTo>
                <a:cubicBezTo>
                  <a:pt x="12573" y="16568"/>
                  <a:pt x="14015" y="14536"/>
                  <a:pt x="14015" y="12040"/>
                </a:cubicBezTo>
                <a:cubicBezTo>
                  <a:pt x="14015" y="9544"/>
                  <a:pt x="12573" y="7514"/>
                  <a:pt x="10800" y="7514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37" name="04 métiers.png" descr="04 métiers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3" y="-81316"/>
            <a:ext cx="34798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Capture d’écran 2023-03-17 à 11.52.17.png" descr="Capture d’écran 2023-03-17 à 11.52.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339" y="1688489"/>
            <a:ext cx="11275717" cy="57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ointeur.png" descr="Pointeu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7766" y="900409"/>
            <a:ext cx="435505" cy="4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Quiz secteur professionnels.jpg" descr="Quiz secteur professionnel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156" y="4985828"/>
            <a:ext cx="5084402" cy="3114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écrire.png" descr="écrir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929" y="5329809"/>
            <a:ext cx="610852" cy="398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écrire.png" descr="écrir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4625" y="7661224"/>
            <a:ext cx="795549" cy="51934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Appareil photo"/>
          <p:cNvSpPr/>
          <p:nvPr/>
        </p:nvSpPr>
        <p:spPr>
          <a:xfrm>
            <a:off x="11240827" y="5087963"/>
            <a:ext cx="1443692" cy="1025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98" y="0"/>
                </a:moveTo>
                <a:cubicBezTo>
                  <a:pt x="7580" y="0"/>
                  <a:pt x="7176" y="305"/>
                  <a:pt x="7000" y="677"/>
                </a:cubicBezTo>
                <a:lnTo>
                  <a:pt x="6586" y="1551"/>
                </a:lnTo>
                <a:cubicBezTo>
                  <a:pt x="6410" y="1924"/>
                  <a:pt x="6006" y="2228"/>
                  <a:pt x="5689" y="2228"/>
                </a:cubicBezTo>
                <a:lnTo>
                  <a:pt x="3765" y="2228"/>
                </a:lnTo>
                <a:lnTo>
                  <a:pt x="3765" y="1931"/>
                </a:lnTo>
                <a:cubicBezTo>
                  <a:pt x="3765" y="1633"/>
                  <a:pt x="3592" y="1390"/>
                  <a:pt x="3380" y="1390"/>
                </a:cubicBezTo>
                <a:lnTo>
                  <a:pt x="1841" y="1390"/>
                </a:lnTo>
                <a:cubicBezTo>
                  <a:pt x="1629" y="1390"/>
                  <a:pt x="1456" y="1633"/>
                  <a:pt x="1456" y="1931"/>
                </a:cubicBezTo>
                <a:lnTo>
                  <a:pt x="1456" y="2228"/>
                </a:lnTo>
                <a:lnTo>
                  <a:pt x="1136" y="2228"/>
                </a:lnTo>
                <a:cubicBezTo>
                  <a:pt x="818" y="2228"/>
                  <a:pt x="434" y="2307"/>
                  <a:pt x="280" y="2404"/>
                </a:cubicBezTo>
                <a:cubicBezTo>
                  <a:pt x="127" y="2502"/>
                  <a:pt x="0" y="3380"/>
                  <a:pt x="0" y="3827"/>
                </a:cubicBezTo>
                <a:lnTo>
                  <a:pt x="0" y="20001"/>
                </a:lnTo>
                <a:cubicBezTo>
                  <a:pt x="0" y="20448"/>
                  <a:pt x="56" y="20992"/>
                  <a:pt x="125" y="21208"/>
                </a:cubicBezTo>
                <a:cubicBezTo>
                  <a:pt x="194" y="21424"/>
                  <a:pt x="818" y="21600"/>
                  <a:pt x="1136" y="21600"/>
                </a:cubicBezTo>
                <a:lnTo>
                  <a:pt x="20464" y="21600"/>
                </a:lnTo>
                <a:cubicBezTo>
                  <a:pt x="20782" y="21600"/>
                  <a:pt x="21166" y="21522"/>
                  <a:pt x="21320" y="21424"/>
                </a:cubicBezTo>
                <a:cubicBezTo>
                  <a:pt x="21473" y="21327"/>
                  <a:pt x="21600" y="20448"/>
                  <a:pt x="21600" y="20001"/>
                </a:cubicBezTo>
                <a:lnTo>
                  <a:pt x="21600" y="3827"/>
                </a:lnTo>
                <a:cubicBezTo>
                  <a:pt x="21600" y="3380"/>
                  <a:pt x="21475" y="2501"/>
                  <a:pt x="21322" y="2404"/>
                </a:cubicBezTo>
                <a:cubicBezTo>
                  <a:pt x="21168" y="2307"/>
                  <a:pt x="20782" y="2228"/>
                  <a:pt x="20464" y="2228"/>
                </a:cubicBezTo>
                <a:lnTo>
                  <a:pt x="15658" y="2228"/>
                </a:lnTo>
                <a:cubicBezTo>
                  <a:pt x="15341" y="2228"/>
                  <a:pt x="14935" y="1924"/>
                  <a:pt x="14759" y="1551"/>
                </a:cubicBezTo>
                <a:lnTo>
                  <a:pt x="14345" y="677"/>
                </a:lnTo>
                <a:cubicBezTo>
                  <a:pt x="14169" y="305"/>
                  <a:pt x="13765" y="0"/>
                  <a:pt x="13448" y="0"/>
                </a:cubicBezTo>
                <a:lnTo>
                  <a:pt x="11303" y="0"/>
                </a:lnTo>
                <a:cubicBezTo>
                  <a:pt x="10985" y="0"/>
                  <a:pt x="10702" y="0"/>
                  <a:pt x="10673" y="0"/>
                </a:cubicBezTo>
                <a:cubicBezTo>
                  <a:pt x="10645" y="0"/>
                  <a:pt x="10362" y="0"/>
                  <a:pt x="10044" y="0"/>
                </a:cubicBezTo>
                <a:lnTo>
                  <a:pt x="7898" y="0"/>
                </a:lnTo>
                <a:close/>
                <a:moveTo>
                  <a:pt x="18530" y="5400"/>
                </a:moveTo>
                <a:cubicBezTo>
                  <a:pt x="18961" y="5400"/>
                  <a:pt x="19310" y="5891"/>
                  <a:pt x="19310" y="6498"/>
                </a:cubicBezTo>
                <a:cubicBezTo>
                  <a:pt x="19310" y="7104"/>
                  <a:pt x="18961" y="7595"/>
                  <a:pt x="18530" y="7595"/>
                </a:cubicBezTo>
                <a:cubicBezTo>
                  <a:pt x="18099" y="7595"/>
                  <a:pt x="17751" y="7104"/>
                  <a:pt x="17751" y="6498"/>
                </a:cubicBezTo>
                <a:cubicBezTo>
                  <a:pt x="17751" y="5891"/>
                  <a:pt x="18099" y="5400"/>
                  <a:pt x="18530" y="5400"/>
                </a:cubicBezTo>
                <a:close/>
                <a:moveTo>
                  <a:pt x="10800" y="5887"/>
                </a:moveTo>
                <a:cubicBezTo>
                  <a:pt x="13210" y="5887"/>
                  <a:pt x="15171" y="8647"/>
                  <a:pt x="15171" y="12040"/>
                </a:cubicBezTo>
                <a:cubicBezTo>
                  <a:pt x="15171" y="15433"/>
                  <a:pt x="13210" y="18193"/>
                  <a:pt x="10800" y="18193"/>
                </a:cubicBezTo>
                <a:cubicBezTo>
                  <a:pt x="8390" y="18193"/>
                  <a:pt x="6429" y="15433"/>
                  <a:pt x="6429" y="12040"/>
                </a:cubicBezTo>
                <a:cubicBezTo>
                  <a:pt x="6429" y="8647"/>
                  <a:pt x="8390" y="5887"/>
                  <a:pt x="10800" y="5887"/>
                </a:cubicBezTo>
                <a:close/>
                <a:moveTo>
                  <a:pt x="10800" y="7514"/>
                </a:moveTo>
                <a:cubicBezTo>
                  <a:pt x="9027" y="7514"/>
                  <a:pt x="7585" y="9544"/>
                  <a:pt x="7585" y="12040"/>
                </a:cubicBezTo>
                <a:cubicBezTo>
                  <a:pt x="7585" y="14536"/>
                  <a:pt x="9027" y="16568"/>
                  <a:pt x="10800" y="16568"/>
                </a:cubicBezTo>
                <a:cubicBezTo>
                  <a:pt x="12573" y="16568"/>
                  <a:pt x="14015" y="14536"/>
                  <a:pt x="14015" y="12040"/>
                </a:cubicBezTo>
                <a:cubicBezTo>
                  <a:pt x="14015" y="9544"/>
                  <a:pt x="12573" y="7514"/>
                  <a:pt x="10800" y="7514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Les métiers selon mes goû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defTabSz="566674">
              <a:defRPr sz="5044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Les métiers selon mes goûts</a:t>
            </a:r>
          </a:p>
        </p:txBody>
      </p:sp>
      <p:pic>
        <p:nvPicPr>
          <p:cNvPr id="246" name="04 métiers.png" descr="04 métiers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3" y="-81316"/>
            <a:ext cx="34798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Capture d’écran 2023-03-17 à 11.52.17.png" descr="Capture d’écran 2023-03-17 à 11.52.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339" y="1688489"/>
            <a:ext cx="11275717" cy="57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ointeur.png" descr="Pointeu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9232" y="920062"/>
            <a:ext cx="435505" cy="464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Métiers.jpg" descr="Métier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83" y="2919315"/>
            <a:ext cx="12008634" cy="6466188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Choisissez un des domaines puis lisez l’article proposé."/>
          <p:cNvSpPr/>
          <p:nvPr/>
        </p:nvSpPr>
        <p:spPr>
          <a:xfrm>
            <a:off x="374898" y="2369765"/>
            <a:ext cx="12255004" cy="7036419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lnSpc>
                <a:spcPct val="11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Choisissez un des domaines puis lisez l’article proposé.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Que retenez-vous de cette page ?…"/>
          <p:cNvSpPr/>
          <p:nvPr/>
        </p:nvSpPr>
        <p:spPr>
          <a:xfrm>
            <a:off x="2025898" y="2821527"/>
            <a:ext cx="10541146" cy="6570340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ct val="11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 retenez-vous de cette page ? </a:t>
            </a:r>
          </a:p>
          <a:p>
            <a:pPr algn="l">
              <a:lnSpc>
                <a:spcPct val="110000"/>
              </a:lnSpc>
              <a:defRPr sz="7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Quels sont les titres des différents paragraphes (écrits en gras) présents sur votre page ?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-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-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-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Citez 5 métiers décrits dans la page</a:t>
            </a:r>
          </a:p>
          <a:p>
            <a:pPr marL="396875" indent="-396875" algn="l">
              <a:lnSpc>
                <a:spcPct val="110000"/>
              </a:lnSpc>
              <a:buSzPct val="100000"/>
              <a:buAutoNum type="arabicPeriod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  <a:p>
            <a:pPr marL="396875" indent="-396875" algn="l">
              <a:lnSpc>
                <a:spcPct val="110000"/>
              </a:lnSpc>
              <a:buSzPct val="100000"/>
              <a:buAutoNum type="arabicPeriod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  <a:p>
            <a:pPr marL="396875" indent="-396875" algn="l">
              <a:lnSpc>
                <a:spcPct val="110000"/>
              </a:lnSpc>
              <a:buSzPct val="100000"/>
              <a:buAutoNum type="arabicPeriod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  <a:p>
            <a:pPr marL="396875" indent="-396875" algn="l">
              <a:lnSpc>
                <a:spcPct val="110000"/>
              </a:lnSpc>
              <a:buSzPct val="100000"/>
              <a:buAutoNum type="arabicPeriod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  <a:p>
            <a:pPr marL="396875" indent="-396875" algn="l">
              <a:lnSpc>
                <a:spcPct val="110000"/>
              </a:lnSpc>
              <a:buSzPct val="100000"/>
              <a:buAutoNum type="arabicPeriod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Insérez à droite l’image d’un de ces métiers </a:t>
            </a:r>
          </a:p>
          <a:p>
            <a:pPr algn="l">
              <a:lnSpc>
                <a:spcPct val="110000"/>
              </a:lnSpc>
              <a:defRPr sz="2000" b="0" i="1"/>
            </a:pPr>
            <a:r>
              <a:t>(votre préféré)</a:t>
            </a:r>
          </a:p>
        </p:txBody>
      </p:sp>
      <p:sp>
        <p:nvSpPr>
          <p:cNvPr id="253" name="Modifier le document"/>
          <p:cNvSpPr/>
          <p:nvPr/>
        </p:nvSpPr>
        <p:spPr>
          <a:xfrm>
            <a:off x="542019" y="3780088"/>
            <a:ext cx="1215227" cy="1320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4" name="Les métiers selon mes goû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defTabSz="566674">
              <a:defRPr sz="5044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Les métiers selon mes goûts</a:t>
            </a:r>
          </a:p>
        </p:txBody>
      </p:sp>
      <p:pic>
        <p:nvPicPr>
          <p:cNvPr id="255" name="04 métiers.png" descr="04 métiers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3" y="-81316"/>
            <a:ext cx="34798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Capture d’écran 2023-03-17 à 11.52.17.png" descr="Capture d’écran 2023-03-17 à 11.52.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339" y="1688489"/>
            <a:ext cx="11275717" cy="57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ointeur.png" descr="Pointeu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9580" y="900409"/>
            <a:ext cx="435505" cy="4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Rectangle"/>
          <p:cNvSpPr/>
          <p:nvPr/>
        </p:nvSpPr>
        <p:spPr>
          <a:xfrm>
            <a:off x="7580972" y="5881360"/>
            <a:ext cx="4987928" cy="3507243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/>
          <a:lstStyle/>
          <a:p>
            <a:pPr algn="l">
              <a:lnSpc>
                <a:spcPct val="11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259" name="Appareil photo"/>
          <p:cNvSpPr/>
          <p:nvPr/>
        </p:nvSpPr>
        <p:spPr>
          <a:xfrm>
            <a:off x="9353090" y="7122245"/>
            <a:ext cx="1443692" cy="1025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98" y="0"/>
                </a:moveTo>
                <a:cubicBezTo>
                  <a:pt x="7580" y="0"/>
                  <a:pt x="7176" y="305"/>
                  <a:pt x="7000" y="677"/>
                </a:cubicBezTo>
                <a:lnTo>
                  <a:pt x="6586" y="1551"/>
                </a:lnTo>
                <a:cubicBezTo>
                  <a:pt x="6410" y="1924"/>
                  <a:pt x="6006" y="2228"/>
                  <a:pt x="5689" y="2228"/>
                </a:cubicBezTo>
                <a:lnTo>
                  <a:pt x="3765" y="2228"/>
                </a:lnTo>
                <a:lnTo>
                  <a:pt x="3765" y="1931"/>
                </a:lnTo>
                <a:cubicBezTo>
                  <a:pt x="3765" y="1633"/>
                  <a:pt x="3592" y="1390"/>
                  <a:pt x="3380" y="1390"/>
                </a:cubicBezTo>
                <a:lnTo>
                  <a:pt x="1841" y="1390"/>
                </a:lnTo>
                <a:cubicBezTo>
                  <a:pt x="1629" y="1390"/>
                  <a:pt x="1456" y="1633"/>
                  <a:pt x="1456" y="1931"/>
                </a:cubicBezTo>
                <a:lnTo>
                  <a:pt x="1456" y="2228"/>
                </a:lnTo>
                <a:lnTo>
                  <a:pt x="1136" y="2228"/>
                </a:lnTo>
                <a:cubicBezTo>
                  <a:pt x="818" y="2228"/>
                  <a:pt x="434" y="2307"/>
                  <a:pt x="280" y="2404"/>
                </a:cubicBezTo>
                <a:cubicBezTo>
                  <a:pt x="127" y="2502"/>
                  <a:pt x="0" y="3380"/>
                  <a:pt x="0" y="3827"/>
                </a:cubicBezTo>
                <a:lnTo>
                  <a:pt x="0" y="20001"/>
                </a:lnTo>
                <a:cubicBezTo>
                  <a:pt x="0" y="20448"/>
                  <a:pt x="56" y="20992"/>
                  <a:pt x="125" y="21208"/>
                </a:cubicBezTo>
                <a:cubicBezTo>
                  <a:pt x="194" y="21424"/>
                  <a:pt x="818" y="21600"/>
                  <a:pt x="1136" y="21600"/>
                </a:cubicBezTo>
                <a:lnTo>
                  <a:pt x="20464" y="21600"/>
                </a:lnTo>
                <a:cubicBezTo>
                  <a:pt x="20782" y="21600"/>
                  <a:pt x="21166" y="21522"/>
                  <a:pt x="21320" y="21424"/>
                </a:cubicBezTo>
                <a:cubicBezTo>
                  <a:pt x="21473" y="21327"/>
                  <a:pt x="21600" y="20448"/>
                  <a:pt x="21600" y="20001"/>
                </a:cubicBezTo>
                <a:lnTo>
                  <a:pt x="21600" y="3827"/>
                </a:lnTo>
                <a:cubicBezTo>
                  <a:pt x="21600" y="3380"/>
                  <a:pt x="21475" y="2501"/>
                  <a:pt x="21322" y="2404"/>
                </a:cubicBezTo>
                <a:cubicBezTo>
                  <a:pt x="21168" y="2307"/>
                  <a:pt x="20782" y="2228"/>
                  <a:pt x="20464" y="2228"/>
                </a:cubicBezTo>
                <a:lnTo>
                  <a:pt x="15658" y="2228"/>
                </a:lnTo>
                <a:cubicBezTo>
                  <a:pt x="15341" y="2228"/>
                  <a:pt x="14935" y="1924"/>
                  <a:pt x="14759" y="1551"/>
                </a:cubicBezTo>
                <a:lnTo>
                  <a:pt x="14345" y="677"/>
                </a:lnTo>
                <a:cubicBezTo>
                  <a:pt x="14169" y="305"/>
                  <a:pt x="13765" y="0"/>
                  <a:pt x="13448" y="0"/>
                </a:cubicBezTo>
                <a:lnTo>
                  <a:pt x="11303" y="0"/>
                </a:lnTo>
                <a:cubicBezTo>
                  <a:pt x="10985" y="0"/>
                  <a:pt x="10702" y="0"/>
                  <a:pt x="10673" y="0"/>
                </a:cubicBezTo>
                <a:cubicBezTo>
                  <a:pt x="10645" y="0"/>
                  <a:pt x="10362" y="0"/>
                  <a:pt x="10044" y="0"/>
                </a:cubicBezTo>
                <a:lnTo>
                  <a:pt x="7898" y="0"/>
                </a:lnTo>
                <a:close/>
                <a:moveTo>
                  <a:pt x="18530" y="5400"/>
                </a:moveTo>
                <a:cubicBezTo>
                  <a:pt x="18961" y="5400"/>
                  <a:pt x="19310" y="5891"/>
                  <a:pt x="19310" y="6498"/>
                </a:cubicBezTo>
                <a:cubicBezTo>
                  <a:pt x="19310" y="7104"/>
                  <a:pt x="18961" y="7595"/>
                  <a:pt x="18530" y="7595"/>
                </a:cubicBezTo>
                <a:cubicBezTo>
                  <a:pt x="18099" y="7595"/>
                  <a:pt x="17751" y="7104"/>
                  <a:pt x="17751" y="6498"/>
                </a:cubicBezTo>
                <a:cubicBezTo>
                  <a:pt x="17751" y="5891"/>
                  <a:pt x="18099" y="5400"/>
                  <a:pt x="18530" y="5400"/>
                </a:cubicBezTo>
                <a:close/>
                <a:moveTo>
                  <a:pt x="10800" y="5887"/>
                </a:moveTo>
                <a:cubicBezTo>
                  <a:pt x="13210" y="5887"/>
                  <a:pt x="15171" y="8647"/>
                  <a:pt x="15171" y="12040"/>
                </a:cubicBezTo>
                <a:cubicBezTo>
                  <a:pt x="15171" y="15433"/>
                  <a:pt x="13210" y="18193"/>
                  <a:pt x="10800" y="18193"/>
                </a:cubicBezTo>
                <a:cubicBezTo>
                  <a:pt x="8390" y="18193"/>
                  <a:pt x="6429" y="15433"/>
                  <a:pt x="6429" y="12040"/>
                </a:cubicBezTo>
                <a:cubicBezTo>
                  <a:pt x="6429" y="8647"/>
                  <a:pt x="8390" y="5887"/>
                  <a:pt x="10800" y="5887"/>
                </a:cubicBezTo>
                <a:close/>
                <a:moveTo>
                  <a:pt x="10800" y="7514"/>
                </a:moveTo>
                <a:cubicBezTo>
                  <a:pt x="9027" y="7514"/>
                  <a:pt x="7585" y="9544"/>
                  <a:pt x="7585" y="12040"/>
                </a:cubicBezTo>
                <a:cubicBezTo>
                  <a:pt x="7585" y="14536"/>
                  <a:pt x="9027" y="16568"/>
                  <a:pt x="10800" y="16568"/>
                </a:cubicBezTo>
                <a:cubicBezTo>
                  <a:pt x="12573" y="16568"/>
                  <a:pt x="14015" y="14536"/>
                  <a:pt x="14015" y="12040"/>
                </a:cubicBezTo>
                <a:cubicBezTo>
                  <a:pt x="14015" y="9544"/>
                  <a:pt x="12573" y="7514"/>
                  <a:pt x="10800" y="7514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60" name="écrire.png" descr="écrir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46182" y="2921667"/>
            <a:ext cx="795550" cy="519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hoisissez un des domaines puis lisez l’article proposé."/>
          <p:cNvSpPr/>
          <p:nvPr/>
        </p:nvSpPr>
        <p:spPr>
          <a:xfrm>
            <a:off x="374898" y="2351008"/>
            <a:ext cx="12255003" cy="7053154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lnSpc>
                <a:spcPct val="11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Choisissez un des domaines puis lisez l’article proposé.</a:t>
            </a:r>
          </a:p>
        </p:txBody>
      </p:sp>
      <p:sp>
        <p:nvSpPr>
          <p:cNvPr id="263" name="Des horizons en 10 méti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Des horizons en 10 métiers</a:t>
            </a:r>
          </a:p>
        </p:txBody>
      </p:sp>
      <p:pic>
        <p:nvPicPr>
          <p:cNvPr id="264" name="04 métiers.png" descr="04 métiers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3" y="-81316"/>
            <a:ext cx="34798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Capture d’écran 2023-03-17 à 11.52.17.png" descr="Capture d’écran 2023-03-17 à 11.52.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339" y="1688489"/>
            <a:ext cx="11275717" cy="57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Pointeur.png" descr="Pointeu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3750" y="920062"/>
            <a:ext cx="435505" cy="464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Horizon 10 métiers.jpg" descr="Horizon 10 métier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46" y="2896016"/>
            <a:ext cx="10712908" cy="6433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Que retenez-vous de cette page ?…"/>
          <p:cNvSpPr/>
          <p:nvPr/>
        </p:nvSpPr>
        <p:spPr>
          <a:xfrm>
            <a:off x="2025898" y="2821527"/>
            <a:ext cx="10515969" cy="6560979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ct val="11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 retenez-vous de cette page ? </a:t>
            </a:r>
          </a:p>
          <a:p>
            <a:pPr algn="l">
              <a:lnSpc>
                <a:spcPct val="110000"/>
              </a:lnSpc>
              <a:defRPr sz="7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Quels sont les titres des différents paragraphes (écrits en gras) présents sur votre page ?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-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-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-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Citez 5 métiers décrits dans la page</a:t>
            </a:r>
          </a:p>
          <a:p>
            <a:pPr marL="396875" indent="-396875" algn="l">
              <a:lnSpc>
                <a:spcPct val="110000"/>
              </a:lnSpc>
              <a:buSzPct val="100000"/>
              <a:buAutoNum type="arabicPeriod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  <a:p>
            <a:pPr marL="396875" indent="-396875" algn="l">
              <a:lnSpc>
                <a:spcPct val="110000"/>
              </a:lnSpc>
              <a:buSzPct val="100000"/>
              <a:buAutoNum type="arabicPeriod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  <a:p>
            <a:pPr marL="396875" indent="-396875" algn="l">
              <a:lnSpc>
                <a:spcPct val="110000"/>
              </a:lnSpc>
              <a:buSzPct val="100000"/>
              <a:buAutoNum type="arabicPeriod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  <a:p>
            <a:pPr marL="396875" indent="-396875" algn="l">
              <a:lnSpc>
                <a:spcPct val="110000"/>
              </a:lnSpc>
              <a:buSzPct val="100000"/>
              <a:buAutoNum type="arabicPeriod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  <a:p>
            <a:pPr marL="396875" indent="-396875" algn="l">
              <a:lnSpc>
                <a:spcPct val="110000"/>
              </a:lnSpc>
              <a:buSzPct val="100000"/>
              <a:buAutoNum type="arabicPeriod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Faites une recherche sur le web et trouvez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une image d’un de ces métiers que vous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déposerez dans la case à droite.</a:t>
            </a:r>
          </a:p>
        </p:txBody>
      </p:sp>
      <p:sp>
        <p:nvSpPr>
          <p:cNvPr id="270" name="Modifier le document"/>
          <p:cNvSpPr/>
          <p:nvPr/>
        </p:nvSpPr>
        <p:spPr>
          <a:xfrm>
            <a:off x="542019" y="3780088"/>
            <a:ext cx="1215227" cy="1320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1" name="Rectangle"/>
          <p:cNvSpPr/>
          <p:nvPr/>
        </p:nvSpPr>
        <p:spPr>
          <a:xfrm>
            <a:off x="7549811" y="5894060"/>
            <a:ext cx="4987927" cy="3491175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/>
          <a:lstStyle/>
          <a:p>
            <a:pPr algn="l">
              <a:lnSpc>
                <a:spcPct val="11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272" name="Appareil photo"/>
          <p:cNvSpPr/>
          <p:nvPr/>
        </p:nvSpPr>
        <p:spPr>
          <a:xfrm>
            <a:off x="9321928" y="6942163"/>
            <a:ext cx="1443693" cy="1025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98" y="0"/>
                </a:moveTo>
                <a:cubicBezTo>
                  <a:pt x="7580" y="0"/>
                  <a:pt x="7176" y="305"/>
                  <a:pt x="7000" y="677"/>
                </a:cubicBezTo>
                <a:lnTo>
                  <a:pt x="6586" y="1551"/>
                </a:lnTo>
                <a:cubicBezTo>
                  <a:pt x="6410" y="1924"/>
                  <a:pt x="6006" y="2228"/>
                  <a:pt x="5689" y="2228"/>
                </a:cubicBezTo>
                <a:lnTo>
                  <a:pt x="3765" y="2228"/>
                </a:lnTo>
                <a:lnTo>
                  <a:pt x="3765" y="1931"/>
                </a:lnTo>
                <a:cubicBezTo>
                  <a:pt x="3765" y="1633"/>
                  <a:pt x="3592" y="1390"/>
                  <a:pt x="3380" y="1390"/>
                </a:cubicBezTo>
                <a:lnTo>
                  <a:pt x="1841" y="1390"/>
                </a:lnTo>
                <a:cubicBezTo>
                  <a:pt x="1629" y="1390"/>
                  <a:pt x="1456" y="1633"/>
                  <a:pt x="1456" y="1931"/>
                </a:cubicBezTo>
                <a:lnTo>
                  <a:pt x="1456" y="2228"/>
                </a:lnTo>
                <a:lnTo>
                  <a:pt x="1136" y="2228"/>
                </a:lnTo>
                <a:cubicBezTo>
                  <a:pt x="818" y="2228"/>
                  <a:pt x="434" y="2307"/>
                  <a:pt x="280" y="2404"/>
                </a:cubicBezTo>
                <a:cubicBezTo>
                  <a:pt x="127" y="2502"/>
                  <a:pt x="0" y="3380"/>
                  <a:pt x="0" y="3827"/>
                </a:cubicBezTo>
                <a:lnTo>
                  <a:pt x="0" y="20001"/>
                </a:lnTo>
                <a:cubicBezTo>
                  <a:pt x="0" y="20448"/>
                  <a:pt x="56" y="20992"/>
                  <a:pt x="125" y="21208"/>
                </a:cubicBezTo>
                <a:cubicBezTo>
                  <a:pt x="194" y="21424"/>
                  <a:pt x="818" y="21600"/>
                  <a:pt x="1136" y="21600"/>
                </a:cubicBezTo>
                <a:lnTo>
                  <a:pt x="20464" y="21600"/>
                </a:lnTo>
                <a:cubicBezTo>
                  <a:pt x="20782" y="21600"/>
                  <a:pt x="21166" y="21522"/>
                  <a:pt x="21320" y="21424"/>
                </a:cubicBezTo>
                <a:cubicBezTo>
                  <a:pt x="21473" y="21327"/>
                  <a:pt x="21600" y="20448"/>
                  <a:pt x="21600" y="20001"/>
                </a:cubicBezTo>
                <a:lnTo>
                  <a:pt x="21600" y="3827"/>
                </a:lnTo>
                <a:cubicBezTo>
                  <a:pt x="21600" y="3380"/>
                  <a:pt x="21475" y="2501"/>
                  <a:pt x="21322" y="2404"/>
                </a:cubicBezTo>
                <a:cubicBezTo>
                  <a:pt x="21168" y="2307"/>
                  <a:pt x="20782" y="2228"/>
                  <a:pt x="20464" y="2228"/>
                </a:cubicBezTo>
                <a:lnTo>
                  <a:pt x="15658" y="2228"/>
                </a:lnTo>
                <a:cubicBezTo>
                  <a:pt x="15341" y="2228"/>
                  <a:pt x="14935" y="1924"/>
                  <a:pt x="14759" y="1551"/>
                </a:cubicBezTo>
                <a:lnTo>
                  <a:pt x="14345" y="677"/>
                </a:lnTo>
                <a:cubicBezTo>
                  <a:pt x="14169" y="305"/>
                  <a:pt x="13765" y="0"/>
                  <a:pt x="13448" y="0"/>
                </a:cubicBezTo>
                <a:lnTo>
                  <a:pt x="11303" y="0"/>
                </a:lnTo>
                <a:cubicBezTo>
                  <a:pt x="10985" y="0"/>
                  <a:pt x="10702" y="0"/>
                  <a:pt x="10673" y="0"/>
                </a:cubicBezTo>
                <a:cubicBezTo>
                  <a:pt x="10645" y="0"/>
                  <a:pt x="10362" y="0"/>
                  <a:pt x="10044" y="0"/>
                </a:cubicBezTo>
                <a:lnTo>
                  <a:pt x="7898" y="0"/>
                </a:lnTo>
                <a:close/>
                <a:moveTo>
                  <a:pt x="18530" y="5400"/>
                </a:moveTo>
                <a:cubicBezTo>
                  <a:pt x="18961" y="5400"/>
                  <a:pt x="19310" y="5891"/>
                  <a:pt x="19310" y="6498"/>
                </a:cubicBezTo>
                <a:cubicBezTo>
                  <a:pt x="19310" y="7104"/>
                  <a:pt x="18961" y="7595"/>
                  <a:pt x="18530" y="7595"/>
                </a:cubicBezTo>
                <a:cubicBezTo>
                  <a:pt x="18099" y="7595"/>
                  <a:pt x="17751" y="7104"/>
                  <a:pt x="17751" y="6498"/>
                </a:cubicBezTo>
                <a:cubicBezTo>
                  <a:pt x="17751" y="5891"/>
                  <a:pt x="18099" y="5400"/>
                  <a:pt x="18530" y="5400"/>
                </a:cubicBezTo>
                <a:close/>
                <a:moveTo>
                  <a:pt x="10800" y="5887"/>
                </a:moveTo>
                <a:cubicBezTo>
                  <a:pt x="13210" y="5887"/>
                  <a:pt x="15171" y="8647"/>
                  <a:pt x="15171" y="12040"/>
                </a:cubicBezTo>
                <a:cubicBezTo>
                  <a:pt x="15171" y="15433"/>
                  <a:pt x="13210" y="18193"/>
                  <a:pt x="10800" y="18193"/>
                </a:cubicBezTo>
                <a:cubicBezTo>
                  <a:pt x="8390" y="18193"/>
                  <a:pt x="6429" y="15433"/>
                  <a:pt x="6429" y="12040"/>
                </a:cubicBezTo>
                <a:cubicBezTo>
                  <a:pt x="6429" y="8647"/>
                  <a:pt x="8390" y="5887"/>
                  <a:pt x="10800" y="5887"/>
                </a:cubicBezTo>
                <a:close/>
                <a:moveTo>
                  <a:pt x="10800" y="7514"/>
                </a:moveTo>
                <a:cubicBezTo>
                  <a:pt x="9027" y="7514"/>
                  <a:pt x="7585" y="9544"/>
                  <a:pt x="7585" y="12040"/>
                </a:cubicBezTo>
                <a:cubicBezTo>
                  <a:pt x="7585" y="14536"/>
                  <a:pt x="9027" y="16568"/>
                  <a:pt x="10800" y="16568"/>
                </a:cubicBezTo>
                <a:cubicBezTo>
                  <a:pt x="12573" y="16568"/>
                  <a:pt x="14015" y="14536"/>
                  <a:pt x="14015" y="12040"/>
                </a:cubicBezTo>
                <a:cubicBezTo>
                  <a:pt x="14015" y="9544"/>
                  <a:pt x="12573" y="7514"/>
                  <a:pt x="10800" y="7514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3" name="Des horizons en 10 méti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Des horizons en 10 métiers</a:t>
            </a:r>
          </a:p>
        </p:txBody>
      </p:sp>
      <p:pic>
        <p:nvPicPr>
          <p:cNvPr id="274" name="04 métiers.png" descr="04 métiers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3" y="-81316"/>
            <a:ext cx="34798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Capture d’écran 2023-03-17 à 11.52.17.png" descr="Capture d’écran 2023-03-17 à 11.52.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339" y="1688489"/>
            <a:ext cx="11275717" cy="57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Pointeur.png" descr="Pointeu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3403" y="979019"/>
            <a:ext cx="435504" cy="4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6182" y="2921667"/>
            <a:ext cx="795550" cy="519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hoisissez un des secteurs puis un sous-domaine, lisez l’article proposé."/>
          <p:cNvSpPr/>
          <p:nvPr/>
        </p:nvSpPr>
        <p:spPr>
          <a:xfrm>
            <a:off x="374898" y="2351008"/>
            <a:ext cx="12255003" cy="7051389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lnSpc>
                <a:spcPct val="11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Choisissez un des secteurs puis un sous-domaine, lisez l’article proposé.</a:t>
            </a:r>
          </a:p>
        </p:txBody>
      </p:sp>
      <p:sp>
        <p:nvSpPr>
          <p:cNvPr id="280" name="Des métiers par secteu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Des métiers par secteur</a:t>
            </a:r>
          </a:p>
        </p:txBody>
      </p:sp>
      <p:pic>
        <p:nvPicPr>
          <p:cNvPr id="281" name="04 métiers.png" descr="04 métiers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3" y="-81316"/>
            <a:ext cx="34798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Capture d’écran 2023-03-17 à 11.52.17.png" descr="Capture d’écran 2023-03-17 à 11.52.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339" y="1688489"/>
            <a:ext cx="11275717" cy="57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Pointeur.png" descr="Pointeu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4542" y="954552"/>
            <a:ext cx="435505" cy="464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Métiers par secteur.jpg" descr="Métiers par secteu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660" y="2982732"/>
            <a:ext cx="9587480" cy="6340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Que retenez-vous de cette page ?…"/>
          <p:cNvSpPr/>
          <p:nvPr/>
        </p:nvSpPr>
        <p:spPr>
          <a:xfrm>
            <a:off x="2025898" y="2821527"/>
            <a:ext cx="10526217" cy="6549464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ct val="11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 retenez-vous de cette page ? </a:t>
            </a:r>
          </a:p>
          <a:p>
            <a:pPr algn="l">
              <a:lnSpc>
                <a:spcPct val="110000"/>
              </a:lnSpc>
              <a:defRPr sz="7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Quels sont les titres (écrits en gras) des différents articles proposés sur votre page ?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-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-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-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-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Choisir un article et le lire puis présentez l’article sous la forme d’un court paragraphe. </a:t>
            </a:r>
          </a:p>
          <a:p>
            <a:pPr algn="l">
              <a:lnSpc>
                <a:spcPct val="110000"/>
              </a:lnSpc>
              <a:defRPr sz="1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1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1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1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Citez 5 métiers en rapport avec l’article que vous venez de lire.  </a:t>
            </a:r>
          </a:p>
          <a:p>
            <a:pPr marL="396875" indent="-396875" algn="l">
              <a:lnSpc>
                <a:spcPct val="110000"/>
              </a:lnSpc>
              <a:buSzPct val="100000"/>
              <a:buAutoNum type="arabicPeriod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  <a:p>
            <a:pPr marL="396875" indent="-396875" algn="l">
              <a:lnSpc>
                <a:spcPct val="110000"/>
              </a:lnSpc>
              <a:buSzPct val="100000"/>
              <a:buAutoNum type="arabicPeriod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  <a:p>
            <a:pPr marL="396875" indent="-396875" algn="l">
              <a:lnSpc>
                <a:spcPct val="110000"/>
              </a:lnSpc>
              <a:buSzPct val="100000"/>
              <a:buAutoNum type="arabicPeriod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  <a:p>
            <a:pPr marL="396875" indent="-396875" algn="l">
              <a:lnSpc>
                <a:spcPct val="110000"/>
              </a:lnSpc>
              <a:buSzPct val="100000"/>
              <a:buAutoNum type="arabicPeriod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  <a:p>
            <a:pPr marL="396875" indent="-396875" algn="l">
              <a:lnSpc>
                <a:spcPct val="110000"/>
              </a:lnSpc>
              <a:buSzPct val="100000"/>
              <a:buAutoNum type="arabicPeriod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</p:txBody>
      </p:sp>
      <p:sp>
        <p:nvSpPr>
          <p:cNvPr id="287" name="Modifier le document"/>
          <p:cNvSpPr/>
          <p:nvPr/>
        </p:nvSpPr>
        <p:spPr>
          <a:xfrm>
            <a:off x="542019" y="3780088"/>
            <a:ext cx="1215227" cy="1320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8" name="Des métiers par secteu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Des métiers par secteur</a:t>
            </a:r>
          </a:p>
        </p:txBody>
      </p:sp>
      <p:pic>
        <p:nvPicPr>
          <p:cNvPr id="289" name="04 métiers.png" descr="04 métiers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3" y="-81316"/>
            <a:ext cx="34798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Capture d’écran 2023-03-17 à 11.52.17.png" descr="Capture d’écran 2023-03-17 à 11.52.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339" y="1688489"/>
            <a:ext cx="11275717" cy="57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Pointeur.png" descr="Pointeu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9142" y="954552"/>
            <a:ext cx="435505" cy="464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6182" y="2921667"/>
            <a:ext cx="795550" cy="519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éléchargez ce document PDF, puis lisez-le"/>
          <p:cNvSpPr/>
          <p:nvPr/>
        </p:nvSpPr>
        <p:spPr>
          <a:xfrm>
            <a:off x="374898" y="2347093"/>
            <a:ext cx="12255003" cy="7078488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lnSpc>
                <a:spcPct val="11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Téléchargez ce document PDF, puis lisez-le</a:t>
            </a:r>
          </a:p>
        </p:txBody>
      </p:sp>
      <p:sp>
        <p:nvSpPr>
          <p:cNvPr id="295" name="Des métiers, des statu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Des métiers, des statuts</a:t>
            </a:r>
          </a:p>
        </p:txBody>
      </p:sp>
      <p:pic>
        <p:nvPicPr>
          <p:cNvPr id="296" name="04 métiers.png" descr="04 métiers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3" y="-81316"/>
            <a:ext cx="34798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Capture d’écran 2023-03-17 à 11.52.17.png" descr="Capture d’écran 2023-03-17 à 11.52.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339" y="1688489"/>
            <a:ext cx="11275717" cy="57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ointeur.png" descr="Pointeu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542" y="954552"/>
            <a:ext cx="435505" cy="464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11_facons-d-exercer_un_métier.jpg" descr="11_facons-d-exercer_un_méti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571" y="3008361"/>
            <a:ext cx="11133658" cy="6336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11 façon d’exercer un métier, que retenir ?…"/>
          <p:cNvSpPr/>
          <p:nvPr/>
        </p:nvSpPr>
        <p:spPr>
          <a:xfrm>
            <a:off x="386952" y="2493801"/>
            <a:ext cx="12230897" cy="6901489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ct val="110000"/>
              </a:lnSpc>
              <a:spcBef>
                <a:spcPts val="1600"/>
              </a:spcBef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11 façon d’exercer un métier, que retenir ?</a:t>
            </a:r>
          </a:p>
          <a:p>
            <a:pPr algn="l">
              <a:lnSpc>
                <a:spcPct val="110000"/>
              </a:lnSpc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Complétez le tableau en choisissant 3 statuts (à insérer dans le bandeau supérieur) et en les comparant selon les critères demandés.</a:t>
            </a:r>
          </a:p>
          <a:p>
            <a:pPr algn="l">
              <a:lnSpc>
                <a:spcPct val="110000"/>
              </a:lnSpc>
              <a:defRPr sz="1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1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1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1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302" name="Des métiers, des statu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Des métiers, des statuts</a:t>
            </a:r>
          </a:p>
        </p:txBody>
      </p:sp>
      <p:pic>
        <p:nvPicPr>
          <p:cNvPr id="303" name="04 métiers.png" descr="04 métiers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3" y="-81316"/>
            <a:ext cx="34798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Capture d’écran 2023-03-17 à 11.52.17.png" descr="Capture d’écran 2023-03-17 à 11.52.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339" y="1688489"/>
            <a:ext cx="11275717" cy="57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Pointeur.png" descr="Pointeu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542" y="954552"/>
            <a:ext cx="435505" cy="46465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06" name="Tableau 1"/>
          <p:cNvGraphicFramePr/>
          <p:nvPr/>
        </p:nvGraphicFramePr>
        <p:xfrm>
          <a:off x="952500" y="3629553"/>
          <a:ext cx="11099800" cy="7213601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77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sym typeface="Helvetica Neue"/>
                        </a:rPr>
                        <a:t>Indiquez à droite vos 3 métiers ➡️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1">
                        <a:lumOff val="-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Statut 1 : 
______________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Statut 2 : 
______________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Statut 3 : 
______________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59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olidFill>
                            <a:srgbClr val="FFFFFF"/>
                          </a:solidFill>
                          <a:sym typeface="Helvetica Neue"/>
                        </a:rPr>
                        <a:t>Gère son entreprise ou est employé ?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59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olidFill>
                            <a:srgbClr val="FFFFFF"/>
                          </a:solidFill>
                          <a:sym typeface="Helvetica Neue"/>
                        </a:rPr>
                        <a:t>Si salarié, peut avoir des contrats à durée indéterminée (CDI) ?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59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olidFill>
                            <a:srgbClr val="FFFFFF"/>
                          </a:solidFill>
                          <a:sym typeface="Helvetica Neue"/>
                        </a:rPr>
                        <a:t>Les revenus sont-ils réguliers ?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59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olidFill>
                            <a:srgbClr val="FFFFFF"/>
                          </a:solidFill>
                          <a:sym typeface="Helvetica Neue"/>
                        </a:rPr>
                        <a:t>Même quantité de travail sur toute l’année ?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159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>
                          <a:solidFill>
                            <a:srgbClr val="FFFFFF"/>
                          </a:solidFill>
                          <a:sym typeface="Helvetica Neue"/>
                        </a:rPr>
                        <a:t>Peut travailler plus pour gagner plus ?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2997" y="2685939"/>
            <a:ext cx="795550" cy="519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7686" y="3709028"/>
            <a:ext cx="435587" cy="284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973" y="3709028"/>
            <a:ext cx="435587" cy="284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0259" y="3709028"/>
            <a:ext cx="435587" cy="284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5833" y="5014991"/>
            <a:ext cx="435587" cy="284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4546" y="5014991"/>
            <a:ext cx="435587" cy="284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3260" y="5014991"/>
            <a:ext cx="435586" cy="284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5833" y="5976839"/>
            <a:ext cx="435587" cy="284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4546" y="5976839"/>
            <a:ext cx="435587" cy="284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3260" y="5976839"/>
            <a:ext cx="435586" cy="284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5833" y="6945862"/>
            <a:ext cx="435587" cy="284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4546" y="6945862"/>
            <a:ext cx="435587" cy="284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3260" y="6945862"/>
            <a:ext cx="435586" cy="284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5833" y="7914885"/>
            <a:ext cx="435587" cy="284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4546" y="7914885"/>
            <a:ext cx="435587" cy="284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3260" y="7914885"/>
            <a:ext cx="435586" cy="284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5833" y="8876733"/>
            <a:ext cx="435587" cy="284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4546" y="8876733"/>
            <a:ext cx="435587" cy="284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3260" y="8876733"/>
            <a:ext cx="435586" cy="284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Avant de commencer"/>
          <p:cNvSpPr txBox="1">
            <a:spLocks noGrp="1"/>
          </p:cNvSpPr>
          <p:nvPr>
            <p:ph type="title"/>
          </p:nvPr>
        </p:nvSpPr>
        <p:spPr>
          <a:xfrm>
            <a:off x="1270000" y="2807066"/>
            <a:ext cx="10464800" cy="1469271"/>
          </a:xfrm>
          <a:prstGeom prst="rect">
            <a:avLst/>
          </a:prstGeom>
        </p:spPr>
        <p:txBody>
          <a:bodyPr/>
          <a:lstStyle>
            <a:lvl1pPr algn="ctr">
              <a:defRPr sz="8000"/>
            </a:lvl1pPr>
          </a:lstStyle>
          <a:p>
            <a:r>
              <a:t>Avant de commencer</a:t>
            </a:r>
          </a:p>
        </p:txBody>
      </p:sp>
      <p:sp>
        <p:nvSpPr>
          <p:cNvPr id="154" name="Créer un dossier « Orientation »…"/>
          <p:cNvSpPr txBox="1">
            <a:spLocks noGrp="1"/>
          </p:cNvSpPr>
          <p:nvPr>
            <p:ph type="body" sz="half" idx="1"/>
          </p:nvPr>
        </p:nvSpPr>
        <p:spPr>
          <a:xfrm>
            <a:off x="1127703" y="4938993"/>
            <a:ext cx="10749394" cy="3987413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defRPr sz="2600"/>
            </a:pPr>
            <a:r>
              <a:t>Créer un dossier </a:t>
            </a:r>
            <a:r>
              <a:rPr b="1"/>
              <a:t>« </a:t>
            </a:r>
            <a:r>
              <a:rPr b="1">
                <a:solidFill>
                  <a:srgbClr val="CE2C23"/>
                </a:solidFill>
              </a:rPr>
              <a:t>Orientation</a:t>
            </a:r>
            <a:r>
              <a:rPr b="1"/>
              <a:t> » </a:t>
            </a:r>
          </a:p>
          <a:p>
            <a:pPr algn="ctr">
              <a:lnSpc>
                <a:spcPct val="120000"/>
              </a:lnSpc>
              <a:defRPr sz="2600"/>
            </a:pPr>
            <a:r>
              <a:t>dans le dossier « Document » de votre ordinateur. </a:t>
            </a:r>
          </a:p>
          <a:p>
            <a:pPr algn="ctr">
              <a:lnSpc>
                <a:spcPct val="120000"/>
              </a:lnSpc>
              <a:defRPr sz="2600"/>
            </a:pPr>
            <a:r>
              <a:t>Vous y enregistrez tous les documents, à commencer par celui-ci. </a:t>
            </a:r>
          </a:p>
          <a:p>
            <a:pPr algn="ctr">
              <a:lnSpc>
                <a:spcPct val="120000"/>
              </a:lnSpc>
              <a:defRPr sz="2600"/>
            </a:pPr>
            <a:endParaRPr/>
          </a:p>
          <a:p>
            <a:pPr algn="ctr">
              <a:lnSpc>
                <a:spcPct val="120000"/>
              </a:lnSpc>
              <a:defRPr sz="2200"/>
            </a:pPr>
            <a:r>
              <a:rPr b="1"/>
              <a:t>À savoir</a:t>
            </a:r>
            <a:r>
              <a:t> : ce document s’appuie sur les ressources proposées l’Onisep pour travailler l’orientation. Vous pourrez les retrouver directement sur ce site : </a:t>
            </a:r>
          </a:p>
          <a:p>
            <a:pPr algn="ctr">
              <a:lnSpc>
                <a:spcPct val="120000"/>
              </a:lnSpc>
              <a:defRPr sz="2200"/>
            </a:pPr>
            <a:r>
              <a:rPr u="sng">
                <a:hlinkClick r:id="rId2"/>
              </a:rPr>
              <a:t>https://printempsorientation.onisep.fr/</a:t>
            </a:r>
            <a:r>
              <a:t> </a:t>
            </a:r>
          </a:p>
          <a:p>
            <a:pPr algn="ctr">
              <a:lnSpc>
                <a:spcPct val="120000"/>
              </a:lnSpc>
              <a:defRPr sz="2200"/>
            </a:pPr>
            <a:endParaRPr/>
          </a:p>
          <a:p>
            <a:pPr algn="ctr">
              <a:lnSpc>
                <a:spcPct val="120000"/>
              </a:lnSpc>
              <a:defRPr sz="2000" i="1"/>
            </a:pPr>
            <a:r>
              <a:t>Pour chaque activité, cliquez sur le titre de la diapo pour vous rendre sur la page web. </a:t>
            </a:r>
          </a:p>
        </p:txBody>
      </p:sp>
      <p:pic>
        <p:nvPicPr>
          <p:cNvPr id="155" name="Bandeau.png" descr="Bandea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042" y="-59664"/>
            <a:ext cx="7468963" cy="18439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Boussole"/>
          <p:cNvSpPr/>
          <p:nvPr/>
        </p:nvSpPr>
        <p:spPr>
          <a:xfrm>
            <a:off x="10993537" y="305629"/>
            <a:ext cx="1469271" cy="1469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4" y="0"/>
                  <a:pt x="0" y="4844"/>
                  <a:pt x="0" y="10800"/>
                </a:cubicBezTo>
                <a:cubicBezTo>
                  <a:pt x="0" y="16756"/>
                  <a:pt x="4844" y="21600"/>
                  <a:pt x="10800" y="21600"/>
                </a:cubicBezTo>
                <a:cubicBezTo>
                  <a:pt x="16756" y="21600"/>
                  <a:pt x="21600" y="16756"/>
                  <a:pt x="21600" y="10800"/>
                </a:cubicBezTo>
                <a:cubicBezTo>
                  <a:pt x="21600" y="4844"/>
                  <a:pt x="16756" y="0"/>
                  <a:pt x="10800" y="0"/>
                </a:cubicBezTo>
                <a:close/>
                <a:moveTo>
                  <a:pt x="10454" y="1411"/>
                </a:moveTo>
                <a:lnTo>
                  <a:pt x="11146" y="1411"/>
                </a:lnTo>
                <a:lnTo>
                  <a:pt x="11146" y="2528"/>
                </a:lnTo>
                <a:cubicBezTo>
                  <a:pt x="11146" y="2717"/>
                  <a:pt x="10994" y="2874"/>
                  <a:pt x="10800" y="2874"/>
                </a:cubicBezTo>
                <a:cubicBezTo>
                  <a:pt x="10611" y="2874"/>
                  <a:pt x="10454" y="2717"/>
                  <a:pt x="10454" y="2528"/>
                </a:cubicBezTo>
                <a:lnTo>
                  <a:pt x="10454" y="1411"/>
                </a:lnTo>
                <a:close/>
                <a:moveTo>
                  <a:pt x="15407" y="4688"/>
                </a:moveTo>
                <a:lnTo>
                  <a:pt x="12059" y="11762"/>
                </a:lnTo>
                <a:lnTo>
                  <a:pt x="6183" y="16929"/>
                </a:lnTo>
                <a:lnTo>
                  <a:pt x="9531" y="9855"/>
                </a:lnTo>
                <a:lnTo>
                  <a:pt x="15407" y="4688"/>
                </a:lnTo>
                <a:close/>
                <a:moveTo>
                  <a:pt x="10800" y="9877"/>
                </a:moveTo>
                <a:cubicBezTo>
                  <a:pt x="10292" y="9877"/>
                  <a:pt x="9877" y="10292"/>
                  <a:pt x="9877" y="10800"/>
                </a:cubicBezTo>
                <a:cubicBezTo>
                  <a:pt x="9877" y="11313"/>
                  <a:pt x="10292" y="11725"/>
                  <a:pt x="10800" y="11725"/>
                </a:cubicBezTo>
                <a:cubicBezTo>
                  <a:pt x="11308" y="11725"/>
                  <a:pt x="11723" y="11308"/>
                  <a:pt x="11723" y="10800"/>
                </a:cubicBezTo>
                <a:cubicBezTo>
                  <a:pt x="11723" y="10292"/>
                  <a:pt x="11308" y="9877"/>
                  <a:pt x="10800" y="9877"/>
                </a:cubicBezTo>
                <a:close/>
                <a:moveTo>
                  <a:pt x="19079" y="10456"/>
                </a:moveTo>
                <a:lnTo>
                  <a:pt x="20196" y="10456"/>
                </a:lnTo>
                <a:lnTo>
                  <a:pt x="20196" y="11146"/>
                </a:lnTo>
                <a:lnTo>
                  <a:pt x="19079" y="11146"/>
                </a:lnTo>
                <a:cubicBezTo>
                  <a:pt x="18890" y="11146"/>
                  <a:pt x="18733" y="10994"/>
                  <a:pt x="18733" y="10800"/>
                </a:cubicBezTo>
                <a:cubicBezTo>
                  <a:pt x="18733" y="10611"/>
                  <a:pt x="18890" y="10456"/>
                  <a:pt x="19079" y="10456"/>
                </a:cubicBezTo>
                <a:close/>
                <a:moveTo>
                  <a:pt x="1409" y="10461"/>
                </a:moveTo>
                <a:lnTo>
                  <a:pt x="2528" y="10461"/>
                </a:lnTo>
                <a:cubicBezTo>
                  <a:pt x="2717" y="10455"/>
                  <a:pt x="2872" y="10612"/>
                  <a:pt x="2872" y="10807"/>
                </a:cubicBezTo>
                <a:cubicBezTo>
                  <a:pt x="2872" y="10996"/>
                  <a:pt x="2717" y="11151"/>
                  <a:pt x="2528" y="11151"/>
                </a:cubicBezTo>
                <a:lnTo>
                  <a:pt x="1409" y="11151"/>
                </a:lnTo>
                <a:lnTo>
                  <a:pt x="1409" y="10461"/>
                </a:lnTo>
                <a:close/>
                <a:moveTo>
                  <a:pt x="10805" y="18733"/>
                </a:moveTo>
                <a:cubicBezTo>
                  <a:pt x="10994" y="18733"/>
                  <a:pt x="11151" y="18890"/>
                  <a:pt x="11151" y="19079"/>
                </a:cubicBezTo>
                <a:lnTo>
                  <a:pt x="11151" y="20196"/>
                </a:lnTo>
                <a:lnTo>
                  <a:pt x="10459" y="20196"/>
                </a:lnTo>
                <a:lnTo>
                  <a:pt x="10459" y="19079"/>
                </a:lnTo>
                <a:cubicBezTo>
                  <a:pt x="10454" y="18884"/>
                  <a:pt x="10611" y="18733"/>
                  <a:pt x="10805" y="18733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7" name="Pointeur.png" descr="Pointeu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006" y="8577044"/>
            <a:ext cx="435505" cy="4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ointeur.png" descr="Pointeu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5814" y="8577044"/>
            <a:ext cx="435504" cy="4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Rectangle"/>
          <p:cNvSpPr/>
          <p:nvPr/>
        </p:nvSpPr>
        <p:spPr>
          <a:xfrm>
            <a:off x="969488" y="8341590"/>
            <a:ext cx="11065824" cy="859367"/>
          </a:xfrm>
          <a:prstGeom prst="rect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hoisissez un des secteurs puis un sous-domaine, lisez l’article proposé."/>
          <p:cNvSpPr/>
          <p:nvPr/>
        </p:nvSpPr>
        <p:spPr>
          <a:xfrm>
            <a:off x="374898" y="2351008"/>
            <a:ext cx="12255003" cy="7081789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lnSpc>
                <a:spcPct val="11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Choisissez un des secteurs puis un sous-domaine, lisez l’article proposé.</a:t>
            </a:r>
          </a:p>
        </p:txBody>
      </p:sp>
      <p:sp>
        <p:nvSpPr>
          <p:cNvPr id="328" name="Des métiers par secteu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Des métiers par secteur</a:t>
            </a:r>
          </a:p>
        </p:txBody>
      </p:sp>
      <p:pic>
        <p:nvPicPr>
          <p:cNvPr id="329" name="04 métiers.png" descr="04 métiers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3" y="-81316"/>
            <a:ext cx="34798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Capture d’écran 2023-03-17 à 11.52.17.png" descr="Capture d’écran 2023-03-17 à 11.52.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339" y="1688489"/>
            <a:ext cx="11275717" cy="57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Pointeur.png" descr="Pointeu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670" y="993857"/>
            <a:ext cx="435505" cy="464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Métiers par secteur.jpg" descr="Métiers par secteu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6603" y="2982732"/>
            <a:ext cx="9631594" cy="6369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Que retenez-vous de l’article que vous avez choisi ?…"/>
          <p:cNvSpPr/>
          <p:nvPr/>
        </p:nvSpPr>
        <p:spPr>
          <a:xfrm>
            <a:off x="2025898" y="2821527"/>
            <a:ext cx="10526217" cy="6549464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ct val="11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 retenez-vous de l’article que vous avez choisi ? </a:t>
            </a:r>
          </a:p>
          <a:p>
            <a:pPr algn="l">
              <a:lnSpc>
                <a:spcPct val="110000"/>
              </a:lnSpc>
              <a:defRPr sz="7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Quel secteur et quel sous-domaine avez-vous choisi ? Pourquoi ? </a:t>
            </a:r>
          </a:p>
          <a:p>
            <a:pPr algn="l">
              <a:lnSpc>
                <a:spcPct val="110000"/>
              </a:lnSpc>
              <a:defRPr sz="1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1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Après avoir lu l’article, pensez-vous que ce domaine soit une possibilité d’orientation pour vous  après le bac ?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Répondez à la question puis complétez en expliquant votre réponse. </a:t>
            </a:r>
          </a:p>
          <a:p>
            <a:pPr algn="l">
              <a:lnSpc>
                <a:spcPct val="110000"/>
              </a:lnSpc>
              <a:defRPr sz="1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>
              <a:lnSpc>
                <a:spcPct val="110000"/>
              </a:lnSpc>
              <a:defRPr sz="1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>
              <a:lnSpc>
                <a:spcPct val="110000"/>
              </a:lnSpc>
              <a:defRPr sz="1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>
              <a:lnSpc>
                <a:spcPct val="110000"/>
              </a:lnSpc>
              <a:defRPr sz="1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Citez 3 métiers en rapport avec l’article que vous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venez de lire, puis trouvez une photo qui illustre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 des trois métiers.  </a:t>
            </a:r>
          </a:p>
          <a:p>
            <a:pPr marL="396875" indent="-396875" algn="l">
              <a:lnSpc>
                <a:spcPct val="110000"/>
              </a:lnSpc>
              <a:buSzPct val="100000"/>
              <a:buAutoNum type="arabicPeriod"/>
              <a:defRPr sz="1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  <a:p>
            <a:pPr marL="396875" indent="-396875" algn="l">
              <a:lnSpc>
                <a:spcPct val="110000"/>
              </a:lnSpc>
              <a:buSzPct val="100000"/>
              <a:buAutoNum type="arabicPeriod"/>
              <a:defRPr sz="1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  <a:p>
            <a:pPr marL="396875" indent="-396875" algn="l">
              <a:lnSpc>
                <a:spcPct val="110000"/>
              </a:lnSpc>
              <a:buSzPct val="100000"/>
              <a:buAutoNum type="arabicPeriod"/>
              <a:defRPr sz="1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 </a:t>
            </a:r>
          </a:p>
        </p:txBody>
      </p:sp>
      <p:sp>
        <p:nvSpPr>
          <p:cNvPr id="335" name="Modifier le document"/>
          <p:cNvSpPr/>
          <p:nvPr/>
        </p:nvSpPr>
        <p:spPr>
          <a:xfrm>
            <a:off x="542019" y="3780088"/>
            <a:ext cx="1215227" cy="1320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6" name="Des métiers par secteu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Des métiers par secteur</a:t>
            </a:r>
          </a:p>
        </p:txBody>
      </p:sp>
      <p:pic>
        <p:nvPicPr>
          <p:cNvPr id="337" name="04 métiers.png" descr="04 métiers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3" y="-81316"/>
            <a:ext cx="34798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Capture d’écran 2023-03-17 à 11.52.17.png" descr="Capture d’écran 2023-03-17 à 11.52.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339" y="1688489"/>
            <a:ext cx="11275717" cy="57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Pointeur.png" descr="Pointeu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9142" y="954552"/>
            <a:ext cx="435505" cy="464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6182" y="2921667"/>
            <a:ext cx="795550" cy="51934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Rectangle"/>
          <p:cNvSpPr/>
          <p:nvPr/>
        </p:nvSpPr>
        <p:spPr>
          <a:xfrm>
            <a:off x="7549811" y="5894060"/>
            <a:ext cx="4987927" cy="3491175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/>
          <a:lstStyle/>
          <a:p>
            <a:pPr algn="l">
              <a:lnSpc>
                <a:spcPct val="11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342" name="Appareil photo"/>
          <p:cNvSpPr/>
          <p:nvPr/>
        </p:nvSpPr>
        <p:spPr>
          <a:xfrm>
            <a:off x="9321928" y="6942163"/>
            <a:ext cx="1443693" cy="1025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98" y="0"/>
                </a:moveTo>
                <a:cubicBezTo>
                  <a:pt x="7580" y="0"/>
                  <a:pt x="7176" y="305"/>
                  <a:pt x="7000" y="677"/>
                </a:cubicBezTo>
                <a:lnTo>
                  <a:pt x="6586" y="1551"/>
                </a:lnTo>
                <a:cubicBezTo>
                  <a:pt x="6410" y="1924"/>
                  <a:pt x="6006" y="2228"/>
                  <a:pt x="5689" y="2228"/>
                </a:cubicBezTo>
                <a:lnTo>
                  <a:pt x="3765" y="2228"/>
                </a:lnTo>
                <a:lnTo>
                  <a:pt x="3765" y="1931"/>
                </a:lnTo>
                <a:cubicBezTo>
                  <a:pt x="3765" y="1633"/>
                  <a:pt x="3592" y="1390"/>
                  <a:pt x="3380" y="1390"/>
                </a:cubicBezTo>
                <a:lnTo>
                  <a:pt x="1841" y="1390"/>
                </a:lnTo>
                <a:cubicBezTo>
                  <a:pt x="1629" y="1390"/>
                  <a:pt x="1456" y="1633"/>
                  <a:pt x="1456" y="1931"/>
                </a:cubicBezTo>
                <a:lnTo>
                  <a:pt x="1456" y="2228"/>
                </a:lnTo>
                <a:lnTo>
                  <a:pt x="1136" y="2228"/>
                </a:lnTo>
                <a:cubicBezTo>
                  <a:pt x="818" y="2228"/>
                  <a:pt x="434" y="2307"/>
                  <a:pt x="280" y="2404"/>
                </a:cubicBezTo>
                <a:cubicBezTo>
                  <a:pt x="127" y="2502"/>
                  <a:pt x="0" y="3380"/>
                  <a:pt x="0" y="3827"/>
                </a:cubicBezTo>
                <a:lnTo>
                  <a:pt x="0" y="20001"/>
                </a:lnTo>
                <a:cubicBezTo>
                  <a:pt x="0" y="20448"/>
                  <a:pt x="56" y="20992"/>
                  <a:pt x="125" y="21208"/>
                </a:cubicBezTo>
                <a:cubicBezTo>
                  <a:pt x="194" y="21424"/>
                  <a:pt x="818" y="21600"/>
                  <a:pt x="1136" y="21600"/>
                </a:cubicBezTo>
                <a:lnTo>
                  <a:pt x="20464" y="21600"/>
                </a:lnTo>
                <a:cubicBezTo>
                  <a:pt x="20782" y="21600"/>
                  <a:pt x="21166" y="21522"/>
                  <a:pt x="21320" y="21424"/>
                </a:cubicBezTo>
                <a:cubicBezTo>
                  <a:pt x="21473" y="21327"/>
                  <a:pt x="21600" y="20448"/>
                  <a:pt x="21600" y="20001"/>
                </a:cubicBezTo>
                <a:lnTo>
                  <a:pt x="21600" y="3827"/>
                </a:lnTo>
                <a:cubicBezTo>
                  <a:pt x="21600" y="3380"/>
                  <a:pt x="21475" y="2501"/>
                  <a:pt x="21322" y="2404"/>
                </a:cubicBezTo>
                <a:cubicBezTo>
                  <a:pt x="21168" y="2307"/>
                  <a:pt x="20782" y="2228"/>
                  <a:pt x="20464" y="2228"/>
                </a:cubicBezTo>
                <a:lnTo>
                  <a:pt x="15658" y="2228"/>
                </a:lnTo>
                <a:cubicBezTo>
                  <a:pt x="15341" y="2228"/>
                  <a:pt x="14935" y="1924"/>
                  <a:pt x="14759" y="1551"/>
                </a:cubicBezTo>
                <a:lnTo>
                  <a:pt x="14345" y="677"/>
                </a:lnTo>
                <a:cubicBezTo>
                  <a:pt x="14169" y="305"/>
                  <a:pt x="13765" y="0"/>
                  <a:pt x="13448" y="0"/>
                </a:cubicBezTo>
                <a:lnTo>
                  <a:pt x="11303" y="0"/>
                </a:lnTo>
                <a:cubicBezTo>
                  <a:pt x="10985" y="0"/>
                  <a:pt x="10702" y="0"/>
                  <a:pt x="10673" y="0"/>
                </a:cubicBezTo>
                <a:cubicBezTo>
                  <a:pt x="10645" y="0"/>
                  <a:pt x="10362" y="0"/>
                  <a:pt x="10044" y="0"/>
                </a:cubicBezTo>
                <a:lnTo>
                  <a:pt x="7898" y="0"/>
                </a:lnTo>
                <a:close/>
                <a:moveTo>
                  <a:pt x="18530" y="5400"/>
                </a:moveTo>
                <a:cubicBezTo>
                  <a:pt x="18961" y="5400"/>
                  <a:pt x="19310" y="5891"/>
                  <a:pt x="19310" y="6498"/>
                </a:cubicBezTo>
                <a:cubicBezTo>
                  <a:pt x="19310" y="7104"/>
                  <a:pt x="18961" y="7595"/>
                  <a:pt x="18530" y="7595"/>
                </a:cubicBezTo>
                <a:cubicBezTo>
                  <a:pt x="18099" y="7595"/>
                  <a:pt x="17751" y="7104"/>
                  <a:pt x="17751" y="6498"/>
                </a:cubicBezTo>
                <a:cubicBezTo>
                  <a:pt x="17751" y="5891"/>
                  <a:pt x="18099" y="5400"/>
                  <a:pt x="18530" y="5400"/>
                </a:cubicBezTo>
                <a:close/>
                <a:moveTo>
                  <a:pt x="10800" y="5887"/>
                </a:moveTo>
                <a:cubicBezTo>
                  <a:pt x="13210" y="5887"/>
                  <a:pt x="15171" y="8647"/>
                  <a:pt x="15171" y="12040"/>
                </a:cubicBezTo>
                <a:cubicBezTo>
                  <a:pt x="15171" y="15433"/>
                  <a:pt x="13210" y="18193"/>
                  <a:pt x="10800" y="18193"/>
                </a:cubicBezTo>
                <a:cubicBezTo>
                  <a:pt x="8390" y="18193"/>
                  <a:pt x="6429" y="15433"/>
                  <a:pt x="6429" y="12040"/>
                </a:cubicBezTo>
                <a:cubicBezTo>
                  <a:pt x="6429" y="8647"/>
                  <a:pt x="8390" y="5887"/>
                  <a:pt x="10800" y="5887"/>
                </a:cubicBezTo>
                <a:close/>
                <a:moveTo>
                  <a:pt x="10800" y="7514"/>
                </a:moveTo>
                <a:cubicBezTo>
                  <a:pt x="9027" y="7514"/>
                  <a:pt x="7585" y="9544"/>
                  <a:pt x="7585" y="12040"/>
                </a:cubicBezTo>
                <a:cubicBezTo>
                  <a:pt x="7585" y="14536"/>
                  <a:pt x="9027" y="16568"/>
                  <a:pt x="10800" y="16568"/>
                </a:cubicBezTo>
                <a:cubicBezTo>
                  <a:pt x="12573" y="16568"/>
                  <a:pt x="14015" y="14536"/>
                  <a:pt x="14015" y="12040"/>
                </a:cubicBezTo>
                <a:cubicBezTo>
                  <a:pt x="14015" y="9544"/>
                  <a:pt x="12573" y="7514"/>
                  <a:pt x="10800" y="7514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Les études après le ba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Les études après le bac</a:t>
            </a:r>
          </a:p>
        </p:txBody>
      </p:sp>
      <p:sp>
        <p:nvSpPr>
          <p:cNvPr id="345" name="« Schéma des études supérieures »…"/>
          <p:cNvSpPr txBox="1">
            <a:spLocks noGrp="1"/>
          </p:cNvSpPr>
          <p:nvPr>
            <p:ph type="body" sz="quarter" idx="1"/>
          </p:nvPr>
        </p:nvSpPr>
        <p:spPr>
          <a:xfrm>
            <a:off x="320837" y="2439162"/>
            <a:ext cx="9733297" cy="1355076"/>
          </a:xfrm>
          <a:prstGeom prst="rect">
            <a:avLst/>
          </a:prstGeom>
        </p:spPr>
        <p:txBody>
          <a:bodyPr/>
          <a:lstStyle/>
          <a:p>
            <a:pPr defTabSz="344677">
              <a:lnSpc>
                <a:spcPct val="120000"/>
              </a:lnSpc>
              <a:defRPr sz="2359"/>
            </a:pPr>
            <a:r>
              <a:rPr b="1"/>
              <a:t>« Schéma des études supérieures »</a:t>
            </a:r>
            <a:r>
              <a:t> </a:t>
            </a:r>
          </a:p>
          <a:p>
            <a:pPr defTabSz="344677">
              <a:lnSpc>
                <a:spcPct val="120000"/>
              </a:lnSpc>
              <a:defRPr sz="2124"/>
            </a:pPr>
            <a:r>
              <a:t>Ouvrez le </a:t>
            </a:r>
            <a:r>
              <a:rPr u="sng">
                <a:hlinkClick r:id="rId2"/>
              </a:rPr>
              <a:t>document</a:t>
            </a:r>
            <a:r>
              <a:t>       qui montre les différentes poursuites d’études dans le supérieur, puis répondez aux questions suivantes à la suite de chaque question. </a:t>
            </a:r>
          </a:p>
        </p:txBody>
      </p:sp>
      <p:sp>
        <p:nvSpPr>
          <p:cNvPr id="346" name="Citez un diplôme qui s’obtient en 2 ans après le bac :…"/>
          <p:cNvSpPr/>
          <p:nvPr/>
        </p:nvSpPr>
        <p:spPr>
          <a:xfrm>
            <a:off x="348546" y="3980243"/>
            <a:ext cx="12307708" cy="5379863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Citez un diplôme qui s’obtient en 2 ans après le bac : 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Trouvez 3 diplômes que l’on peut avoir à l’université : 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Citez 2 métiers que l’on peut faire après être allé en école spécialisée : 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Quels diplômes peut-on obtenir en continuant ses études dans un lycée ? 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Trouvez un diplôme qui peut être passé à l’université et dans les grandes écoles : 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Une licence et un BUT nécessitent-ils le même nombre d’année d’étude ? 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 veut dire DUT ? </a:t>
            </a:r>
          </a:p>
        </p:txBody>
      </p:sp>
      <p:pic>
        <p:nvPicPr>
          <p:cNvPr id="347" name="Pointeur.png" descr="Pointe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1066" y="880154"/>
            <a:ext cx="435504" cy="4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05 Formations.png" descr="05 Formatio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2" y="-43217"/>
            <a:ext cx="3479801" cy="231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Capture d’écran 2023-03-18 à 13.20.32.png" descr="Capture d’écran 2023-03-18 à 13.20.3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725" y="1688976"/>
            <a:ext cx="10071142" cy="583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Études post-bac.jpg" descr="Études post-ba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1960" y="2400300"/>
            <a:ext cx="2046859" cy="143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Pointeur.png" descr="Pointe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193" y="2884370"/>
            <a:ext cx="435505" cy="4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écrire.png" descr="écrir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4452" y="4087663"/>
            <a:ext cx="544446" cy="3554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Les form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Les formations</a:t>
            </a:r>
          </a:p>
        </p:txBody>
      </p:sp>
      <p:sp>
        <p:nvSpPr>
          <p:cNvPr id="355" name="Quiz « Zoom sur… l’université »…"/>
          <p:cNvSpPr txBox="1">
            <a:spLocks noGrp="1"/>
          </p:cNvSpPr>
          <p:nvPr>
            <p:ph type="body" sz="quarter" idx="1"/>
          </p:nvPr>
        </p:nvSpPr>
        <p:spPr>
          <a:xfrm>
            <a:off x="419100" y="2545587"/>
            <a:ext cx="7150977" cy="148742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t>Quiz « Zoom sur… l’université »</a:t>
            </a:r>
          </a:p>
          <a:p>
            <a:pPr>
              <a:lnSpc>
                <a:spcPct val="120000"/>
              </a:lnSpc>
              <a:defRPr sz="3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  Les vraies-fausses idées sur la fac</a:t>
            </a:r>
          </a:p>
        </p:txBody>
      </p:sp>
      <p:sp>
        <p:nvSpPr>
          <p:cNvPr id="356" name="Faire le quiz avec les 10 questions puis…"/>
          <p:cNvSpPr/>
          <p:nvPr/>
        </p:nvSpPr>
        <p:spPr>
          <a:xfrm>
            <a:off x="348546" y="4009137"/>
            <a:ext cx="6910198" cy="4941721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lnSpc>
                <a:spcPct val="120000"/>
              </a:lnSpc>
              <a:defRPr sz="2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Faire le quiz avec les </a:t>
            </a:r>
            <a:r>
              <a:rPr>
                <a:latin typeface="+mn-lt"/>
                <a:ea typeface="+mn-ea"/>
                <a:cs typeface="+mn-cs"/>
                <a:sym typeface="Helvetica Neue Medium"/>
              </a:rPr>
              <a:t>10 questions</a:t>
            </a:r>
            <a:r>
              <a:t> puis 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votre résultat est : ___ / 10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Insérez votre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capture d’écran</a:t>
            </a:r>
            <a:r>
              <a:t> en remplaçant l’image à droite,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quels sont, selon vous les avantages des études à l’université ?</a:t>
            </a:r>
          </a:p>
          <a:p>
            <a:pPr algn="l">
              <a:lnSpc>
                <a:spcPct val="120000"/>
              </a:lnSpc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    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Votre réponse</a:t>
            </a:r>
            <a:r>
              <a:t> : 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 startAt="4"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quels sont, selon vous les inconvénients des études à l’université ?</a:t>
            </a:r>
          </a:p>
          <a:p>
            <a:pPr algn="l">
              <a:lnSpc>
                <a:spcPct val="120000"/>
              </a:lnSpc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    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Votre réponse</a:t>
            </a:r>
            <a:r>
              <a:t> : </a:t>
            </a:r>
          </a:p>
        </p:txBody>
      </p:sp>
      <p:sp>
        <p:nvSpPr>
          <p:cNvPr id="357" name="Capture d’écran à insérer"/>
          <p:cNvSpPr/>
          <p:nvPr/>
        </p:nvSpPr>
        <p:spPr>
          <a:xfrm>
            <a:off x="7636109" y="4734910"/>
            <a:ext cx="5220496" cy="3883113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Capture d’écran à insérer</a:t>
            </a:r>
          </a:p>
        </p:txBody>
      </p:sp>
      <p:pic>
        <p:nvPicPr>
          <p:cNvPr id="358" name="Pointeur.png" descr="Pointe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650" y="880154"/>
            <a:ext cx="435505" cy="4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05 Formations.png" descr="05 Formatio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2" y="-43217"/>
            <a:ext cx="3479801" cy="231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Capture d’écran 2023-03-18 à 13.20.32.png" descr="Capture d’écran 2023-03-18 à 13.20.3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725" y="1688976"/>
            <a:ext cx="10071142" cy="583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209" y="4953000"/>
            <a:ext cx="544703" cy="355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9438" y="6498666"/>
            <a:ext cx="544703" cy="355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7180" y="7716416"/>
            <a:ext cx="544703" cy="355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Quiz - université.jpg" descr="Quiz - université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3994" y="5462142"/>
            <a:ext cx="5004726" cy="2311401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Appareil photo"/>
          <p:cNvSpPr/>
          <p:nvPr/>
        </p:nvSpPr>
        <p:spPr>
          <a:xfrm>
            <a:off x="11193312" y="4817980"/>
            <a:ext cx="1443692" cy="1025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98" y="0"/>
                </a:moveTo>
                <a:cubicBezTo>
                  <a:pt x="7580" y="0"/>
                  <a:pt x="7176" y="305"/>
                  <a:pt x="7000" y="677"/>
                </a:cubicBezTo>
                <a:lnTo>
                  <a:pt x="6586" y="1551"/>
                </a:lnTo>
                <a:cubicBezTo>
                  <a:pt x="6410" y="1924"/>
                  <a:pt x="6006" y="2228"/>
                  <a:pt x="5689" y="2228"/>
                </a:cubicBezTo>
                <a:lnTo>
                  <a:pt x="3765" y="2228"/>
                </a:lnTo>
                <a:lnTo>
                  <a:pt x="3765" y="1931"/>
                </a:lnTo>
                <a:cubicBezTo>
                  <a:pt x="3765" y="1633"/>
                  <a:pt x="3592" y="1390"/>
                  <a:pt x="3380" y="1390"/>
                </a:cubicBezTo>
                <a:lnTo>
                  <a:pt x="1841" y="1390"/>
                </a:lnTo>
                <a:cubicBezTo>
                  <a:pt x="1629" y="1390"/>
                  <a:pt x="1456" y="1633"/>
                  <a:pt x="1456" y="1931"/>
                </a:cubicBezTo>
                <a:lnTo>
                  <a:pt x="1456" y="2228"/>
                </a:lnTo>
                <a:lnTo>
                  <a:pt x="1136" y="2228"/>
                </a:lnTo>
                <a:cubicBezTo>
                  <a:pt x="818" y="2228"/>
                  <a:pt x="434" y="2307"/>
                  <a:pt x="280" y="2404"/>
                </a:cubicBezTo>
                <a:cubicBezTo>
                  <a:pt x="127" y="2502"/>
                  <a:pt x="0" y="3380"/>
                  <a:pt x="0" y="3827"/>
                </a:cubicBezTo>
                <a:lnTo>
                  <a:pt x="0" y="20001"/>
                </a:lnTo>
                <a:cubicBezTo>
                  <a:pt x="0" y="20448"/>
                  <a:pt x="56" y="20992"/>
                  <a:pt x="125" y="21208"/>
                </a:cubicBezTo>
                <a:cubicBezTo>
                  <a:pt x="194" y="21424"/>
                  <a:pt x="818" y="21600"/>
                  <a:pt x="1136" y="21600"/>
                </a:cubicBezTo>
                <a:lnTo>
                  <a:pt x="20464" y="21600"/>
                </a:lnTo>
                <a:cubicBezTo>
                  <a:pt x="20782" y="21600"/>
                  <a:pt x="21166" y="21522"/>
                  <a:pt x="21320" y="21424"/>
                </a:cubicBezTo>
                <a:cubicBezTo>
                  <a:pt x="21473" y="21327"/>
                  <a:pt x="21600" y="20448"/>
                  <a:pt x="21600" y="20001"/>
                </a:cubicBezTo>
                <a:lnTo>
                  <a:pt x="21600" y="3827"/>
                </a:lnTo>
                <a:cubicBezTo>
                  <a:pt x="21600" y="3380"/>
                  <a:pt x="21475" y="2501"/>
                  <a:pt x="21322" y="2404"/>
                </a:cubicBezTo>
                <a:cubicBezTo>
                  <a:pt x="21168" y="2307"/>
                  <a:pt x="20782" y="2228"/>
                  <a:pt x="20464" y="2228"/>
                </a:cubicBezTo>
                <a:lnTo>
                  <a:pt x="15658" y="2228"/>
                </a:lnTo>
                <a:cubicBezTo>
                  <a:pt x="15341" y="2228"/>
                  <a:pt x="14935" y="1924"/>
                  <a:pt x="14759" y="1551"/>
                </a:cubicBezTo>
                <a:lnTo>
                  <a:pt x="14345" y="677"/>
                </a:lnTo>
                <a:cubicBezTo>
                  <a:pt x="14169" y="305"/>
                  <a:pt x="13765" y="0"/>
                  <a:pt x="13448" y="0"/>
                </a:cubicBezTo>
                <a:lnTo>
                  <a:pt x="11303" y="0"/>
                </a:lnTo>
                <a:cubicBezTo>
                  <a:pt x="10985" y="0"/>
                  <a:pt x="10702" y="0"/>
                  <a:pt x="10673" y="0"/>
                </a:cubicBezTo>
                <a:cubicBezTo>
                  <a:pt x="10645" y="0"/>
                  <a:pt x="10362" y="0"/>
                  <a:pt x="10044" y="0"/>
                </a:cubicBezTo>
                <a:lnTo>
                  <a:pt x="7898" y="0"/>
                </a:lnTo>
                <a:close/>
                <a:moveTo>
                  <a:pt x="18530" y="5400"/>
                </a:moveTo>
                <a:cubicBezTo>
                  <a:pt x="18961" y="5400"/>
                  <a:pt x="19310" y="5891"/>
                  <a:pt x="19310" y="6498"/>
                </a:cubicBezTo>
                <a:cubicBezTo>
                  <a:pt x="19310" y="7104"/>
                  <a:pt x="18961" y="7595"/>
                  <a:pt x="18530" y="7595"/>
                </a:cubicBezTo>
                <a:cubicBezTo>
                  <a:pt x="18099" y="7595"/>
                  <a:pt x="17751" y="7104"/>
                  <a:pt x="17751" y="6498"/>
                </a:cubicBezTo>
                <a:cubicBezTo>
                  <a:pt x="17751" y="5891"/>
                  <a:pt x="18099" y="5400"/>
                  <a:pt x="18530" y="5400"/>
                </a:cubicBezTo>
                <a:close/>
                <a:moveTo>
                  <a:pt x="10800" y="5887"/>
                </a:moveTo>
                <a:cubicBezTo>
                  <a:pt x="13210" y="5887"/>
                  <a:pt x="15171" y="8647"/>
                  <a:pt x="15171" y="12040"/>
                </a:cubicBezTo>
                <a:cubicBezTo>
                  <a:pt x="15171" y="15433"/>
                  <a:pt x="13210" y="18193"/>
                  <a:pt x="10800" y="18193"/>
                </a:cubicBezTo>
                <a:cubicBezTo>
                  <a:pt x="8390" y="18193"/>
                  <a:pt x="6429" y="15433"/>
                  <a:pt x="6429" y="12040"/>
                </a:cubicBezTo>
                <a:cubicBezTo>
                  <a:pt x="6429" y="8647"/>
                  <a:pt x="8390" y="5887"/>
                  <a:pt x="10800" y="5887"/>
                </a:cubicBezTo>
                <a:close/>
                <a:moveTo>
                  <a:pt x="10800" y="7514"/>
                </a:moveTo>
                <a:cubicBezTo>
                  <a:pt x="9027" y="7514"/>
                  <a:pt x="7585" y="9544"/>
                  <a:pt x="7585" y="12040"/>
                </a:cubicBezTo>
                <a:cubicBezTo>
                  <a:pt x="7585" y="14536"/>
                  <a:pt x="9027" y="16568"/>
                  <a:pt x="10800" y="16568"/>
                </a:cubicBezTo>
                <a:cubicBezTo>
                  <a:pt x="12573" y="16568"/>
                  <a:pt x="14015" y="14536"/>
                  <a:pt x="14015" y="12040"/>
                </a:cubicBezTo>
                <a:cubicBezTo>
                  <a:pt x="14015" y="9544"/>
                  <a:pt x="12573" y="7514"/>
                  <a:pt x="10800" y="7514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Les études au lycée G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Les études au lycée GT</a:t>
            </a:r>
          </a:p>
        </p:txBody>
      </p:sp>
      <p:sp>
        <p:nvSpPr>
          <p:cNvPr id="368" name="Bien s’orienter après la seconde…"/>
          <p:cNvSpPr txBox="1">
            <a:spLocks noGrp="1"/>
          </p:cNvSpPr>
          <p:nvPr>
            <p:ph type="body" sz="quarter" idx="1"/>
          </p:nvPr>
        </p:nvSpPr>
        <p:spPr>
          <a:xfrm>
            <a:off x="243651" y="2404554"/>
            <a:ext cx="12342049" cy="1769492"/>
          </a:xfrm>
          <a:prstGeom prst="rect">
            <a:avLst/>
          </a:prstGeom>
        </p:spPr>
        <p:txBody>
          <a:bodyPr/>
          <a:lstStyle/>
          <a:p>
            <a:pPr defTabSz="572516">
              <a:lnSpc>
                <a:spcPct val="120000"/>
              </a:lnSpc>
              <a:defRPr sz="2940"/>
            </a:pPr>
            <a:r>
              <a:rPr b="1"/>
              <a:t>Bien s’orienter après la seconde</a:t>
            </a:r>
          </a:p>
          <a:p>
            <a:pPr defTabSz="572516">
              <a:lnSpc>
                <a:spcPct val="120000"/>
              </a:lnSpc>
              <a:defRPr sz="2352"/>
            </a:pPr>
            <a:r>
              <a:t>Après une seconde générale et technologique, vous pouvez vous orienter en filière générale ou technologique. Une passerelle vers la voie professionnelle est également possible. </a:t>
            </a:r>
          </a:p>
        </p:txBody>
      </p:sp>
      <p:sp>
        <p:nvSpPr>
          <p:cNvPr id="369" name="La voie générale permet de se diriger vers des études longues, pour quels diplômes ?…"/>
          <p:cNvSpPr/>
          <p:nvPr/>
        </p:nvSpPr>
        <p:spPr>
          <a:xfrm>
            <a:off x="348546" y="4595241"/>
            <a:ext cx="3592782" cy="4757318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voie générale</a:t>
            </a:r>
            <a:r>
              <a:t> permet de se diriger vers des études longues, pour quels diplômes ?</a:t>
            </a:r>
          </a:p>
          <a:p>
            <a:pPr marL="914400" indent="-203200" algn="l">
              <a:lnSpc>
                <a:spcPct val="120000"/>
              </a:lnSpc>
              <a:buSzPct val="88000"/>
              <a:buChar char="•"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marL="711200" indent="-203200" algn="l">
              <a:lnSpc>
                <a:spcPct val="120000"/>
              </a:lnSpc>
              <a:buSzPct val="88000"/>
              <a:buChar char="•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 BTS : </a:t>
            </a:r>
          </a:p>
          <a:p>
            <a:pPr marL="711200" indent="-203200" algn="l">
              <a:lnSpc>
                <a:spcPct val="120000"/>
              </a:lnSpc>
              <a:buSzPct val="88000"/>
              <a:buChar char="•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 BUT :</a:t>
            </a:r>
          </a:p>
          <a:p>
            <a:pPr marL="711200" indent="-203200" algn="l">
              <a:lnSpc>
                <a:spcPct val="120000"/>
              </a:lnSpc>
              <a:buSzPct val="88000"/>
              <a:buChar char="•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une licence pro : </a:t>
            </a:r>
          </a:p>
          <a:p>
            <a:pPr marL="711200" indent="-203200" algn="l">
              <a:lnSpc>
                <a:spcPct val="120000"/>
              </a:lnSpc>
              <a:buSzPct val="88000"/>
              <a:buChar char="•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une licence : </a:t>
            </a:r>
          </a:p>
          <a:p>
            <a:pPr marL="711200" indent="-203200" algn="l">
              <a:lnSpc>
                <a:spcPct val="120000"/>
              </a:lnSpc>
              <a:buSzPct val="88000"/>
              <a:buChar char="•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 master :  </a:t>
            </a:r>
          </a:p>
          <a:p>
            <a:pPr marL="711200" indent="-203200" algn="l">
              <a:lnSpc>
                <a:spcPct val="120000"/>
              </a:lnSpc>
              <a:buSzPct val="88000"/>
              <a:buChar char="•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 doctorat : </a:t>
            </a:r>
          </a:p>
        </p:txBody>
      </p:sp>
      <p:pic>
        <p:nvPicPr>
          <p:cNvPr id="370" name="Pointeur.png" descr="Pointe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329" y="880154"/>
            <a:ext cx="435505" cy="4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05 Formations.png" descr="05 Formations.png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2" y="-43217"/>
            <a:ext cx="3479801" cy="231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Capture d’écran 2023-03-18 à 13.20.32.png" descr="Capture d’écran 2023-03-18 à 13.20.3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725" y="1688976"/>
            <a:ext cx="10071142" cy="583231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La voie technologique permet de surtout de s’orienter vers des diplômes tels que :…"/>
          <p:cNvSpPr/>
          <p:nvPr/>
        </p:nvSpPr>
        <p:spPr>
          <a:xfrm>
            <a:off x="4706009" y="4595241"/>
            <a:ext cx="3592782" cy="4757318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voie technologique</a:t>
            </a:r>
            <a:r>
              <a:t> permet de surtout de s’orienter vers des diplômes tels que : </a:t>
            </a:r>
          </a:p>
          <a:p>
            <a:pPr marL="914400" indent="-203200" algn="l">
              <a:lnSpc>
                <a:spcPct val="120000"/>
              </a:lnSpc>
              <a:buSzPct val="88000"/>
              <a:buChar char="•"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marL="711200" indent="-203200" algn="l">
              <a:lnSpc>
                <a:spcPct val="120000"/>
              </a:lnSpc>
              <a:buSzPct val="88000"/>
              <a:buChar char="•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 BTS : </a:t>
            </a:r>
          </a:p>
          <a:p>
            <a:pPr marL="711200" indent="-203200" algn="l">
              <a:lnSpc>
                <a:spcPct val="120000"/>
              </a:lnSpc>
              <a:buSzPct val="88000"/>
              <a:buChar char="•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 BUT :</a:t>
            </a:r>
          </a:p>
          <a:p>
            <a:pPr marL="711200" indent="-203200" algn="l">
              <a:lnSpc>
                <a:spcPct val="120000"/>
              </a:lnSpc>
              <a:buSzPct val="88000"/>
              <a:buChar char="•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une licence pro : </a:t>
            </a:r>
          </a:p>
          <a:p>
            <a:pPr marL="711200" indent="-203200" algn="l">
              <a:lnSpc>
                <a:spcPct val="120000"/>
              </a:lnSpc>
              <a:buSzPct val="88000"/>
              <a:buChar char="•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une licence : </a:t>
            </a:r>
          </a:p>
          <a:p>
            <a:pPr marL="711200" indent="-203200" algn="l">
              <a:lnSpc>
                <a:spcPct val="120000"/>
              </a:lnSpc>
              <a:buSzPct val="88000"/>
              <a:buChar char="•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 master :  </a:t>
            </a:r>
          </a:p>
          <a:p>
            <a:pPr marL="711200" indent="-203200" algn="l">
              <a:lnSpc>
                <a:spcPct val="120000"/>
              </a:lnSpc>
              <a:buSzPct val="88000"/>
              <a:buChar char="•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 doctorat : </a:t>
            </a:r>
          </a:p>
        </p:txBody>
      </p:sp>
      <p:sp>
        <p:nvSpPr>
          <p:cNvPr id="374" name="Après la voie professionnelle, on peut poursuivre ses études vers :…"/>
          <p:cNvSpPr/>
          <p:nvPr/>
        </p:nvSpPr>
        <p:spPr>
          <a:xfrm>
            <a:off x="9063472" y="4595241"/>
            <a:ext cx="3592782" cy="4757318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Après la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voie professionnelle</a:t>
            </a:r>
            <a:r>
              <a:t>, on peut poursuivre ses études vers : </a:t>
            </a:r>
          </a:p>
          <a:p>
            <a:pPr marL="914400" indent="-203200" algn="l">
              <a:lnSpc>
                <a:spcPct val="120000"/>
              </a:lnSpc>
              <a:buSzPct val="88000"/>
              <a:buChar char="•"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marL="711200" indent="-203200" algn="l">
              <a:lnSpc>
                <a:spcPct val="120000"/>
              </a:lnSpc>
              <a:buSzPct val="88000"/>
              <a:buChar char="•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 BTS : </a:t>
            </a:r>
          </a:p>
          <a:p>
            <a:pPr marL="711200" indent="-203200" algn="l">
              <a:lnSpc>
                <a:spcPct val="120000"/>
              </a:lnSpc>
              <a:buSzPct val="88000"/>
              <a:buChar char="•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 BUT :</a:t>
            </a:r>
          </a:p>
          <a:p>
            <a:pPr marL="711200" indent="-203200" algn="l">
              <a:lnSpc>
                <a:spcPct val="120000"/>
              </a:lnSpc>
              <a:buSzPct val="88000"/>
              <a:buChar char="•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une licence pro : </a:t>
            </a:r>
          </a:p>
          <a:p>
            <a:pPr marL="711200" indent="-203200" algn="l">
              <a:lnSpc>
                <a:spcPct val="120000"/>
              </a:lnSpc>
              <a:buSzPct val="88000"/>
              <a:buChar char="•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une licence : </a:t>
            </a:r>
          </a:p>
          <a:p>
            <a:pPr marL="711200" indent="-203200" algn="l">
              <a:lnSpc>
                <a:spcPct val="120000"/>
              </a:lnSpc>
              <a:buSzPct val="88000"/>
              <a:buChar char="•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 master :  </a:t>
            </a:r>
          </a:p>
          <a:p>
            <a:pPr marL="711200" indent="-203200" algn="l">
              <a:lnSpc>
                <a:spcPct val="120000"/>
              </a:lnSpc>
              <a:buSzPct val="88000"/>
              <a:buChar char="•"/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un doctorat : </a:t>
            </a:r>
          </a:p>
        </p:txBody>
      </p:sp>
      <p:sp>
        <p:nvSpPr>
          <p:cNvPr id="375" name="Pour chaque diplôme, répondez par : oui, non ou possible."/>
          <p:cNvSpPr txBox="1"/>
          <p:nvPr/>
        </p:nvSpPr>
        <p:spPr>
          <a:xfrm>
            <a:off x="3063112" y="3940335"/>
            <a:ext cx="6878575" cy="424434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 b="0" i="1"/>
            </a:pPr>
            <a:r>
              <a:t>Pour chaque diplôme, répondez par :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oui</a:t>
            </a:r>
            <a:r>
              <a:t>,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non</a:t>
            </a:r>
            <a:r>
              <a:t> ou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possible</a:t>
            </a:r>
            <a:r>
              <a:t>.</a:t>
            </a:r>
          </a:p>
        </p:txBody>
      </p:sp>
      <p:pic>
        <p:nvPicPr>
          <p:cNvPr id="376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1911" y="6251802"/>
            <a:ext cx="544704" cy="355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6343" y="6251802"/>
            <a:ext cx="544704" cy="355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0775" y="6251802"/>
            <a:ext cx="544703" cy="355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Les études au lycée G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Les études au lycée GT</a:t>
            </a:r>
          </a:p>
        </p:txBody>
      </p:sp>
      <p:sp>
        <p:nvSpPr>
          <p:cNvPr id="381" name="Bien s’orienter après la seconde…"/>
          <p:cNvSpPr txBox="1">
            <a:spLocks noGrp="1"/>
          </p:cNvSpPr>
          <p:nvPr>
            <p:ph type="body" sz="quarter" idx="1"/>
          </p:nvPr>
        </p:nvSpPr>
        <p:spPr>
          <a:xfrm>
            <a:off x="256251" y="2525329"/>
            <a:ext cx="12492298" cy="1680342"/>
          </a:xfrm>
          <a:prstGeom prst="rect">
            <a:avLst/>
          </a:prstGeom>
        </p:spPr>
        <p:txBody>
          <a:bodyPr/>
          <a:lstStyle/>
          <a:p>
            <a:pPr defTabSz="519937">
              <a:lnSpc>
                <a:spcPct val="120000"/>
              </a:lnSpc>
              <a:defRPr sz="2670"/>
            </a:pPr>
            <a:r>
              <a:rPr b="1"/>
              <a:t>Bien s’orienter après la seconde</a:t>
            </a:r>
          </a:p>
          <a:p>
            <a:pPr defTabSz="519937">
              <a:lnSpc>
                <a:spcPct val="120000"/>
              </a:lnSpc>
              <a:defRPr sz="2136"/>
            </a:pPr>
            <a:r>
              <a:t>Concentrez vous maintenant sur une des 3 filières, celle que vous pensez choisir pour votre orientation l’année prochaine. Suivez </a:t>
            </a:r>
            <a:r>
              <a:rPr b="1"/>
              <a:t>un des trois liens</a:t>
            </a:r>
            <a:r>
              <a:t> puis lisez attentivement les pages proposées. </a:t>
            </a:r>
          </a:p>
        </p:txBody>
      </p:sp>
      <p:sp>
        <p:nvSpPr>
          <p:cNvPr id="382" name="Je suis intéressé par la voie générale en première…"/>
          <p:cNvSpPr/>
          <p:nvPr/>
        </p:nvSpPr>
        <p:spPr>
          <a:xfrm>
            <a:off x="348546" y="4193540"/>
            <a:ext cx="3592782" cy="4757318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Je suis intéressé par la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voie générale</a:t>
            </a:r>
            <a:r>
              <a:t> en première</a:t>
            </a:r>
          </a:p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⬇️ ⬇️ ⬇️ ⬇️ ⬇️ ⬇️ ⬇️</a:t>
            </a:r>
          </a:p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u="sng">
                <a:hlinkClick r:id="rId3"/>
              </a:rPr>
              <a:t>Je clique ici </a:t>
            </a:r>
          </a:p>
        </p:txBody>
      </p:sp>
      <p:pic>
        <p:nvPicPr>
          <p:cNvPr id="383" name="Pointeur.png" descr="Pointeu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2025" y="880154"/>
            <a:ext cx="435504" cy="4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05 Formations.png" descr="05 Formations.png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2" y="-43217"/>
            <a:ext cx="3479801" cy="231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Capture d’écran 2023-03-18 à 13.20.32.png" descr="Capture d’écran 2023-03-18 à 13.20.3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725" y="1688976"/>
            <a:ext cx="10071142" cy="583231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Je suis intéressé par la voie technologique en première…"/>
          <p:cNvSpPr/>
          <p:nvPr/>
        </p:nvSpPr>
        <p:spPr>
          <a:xfrm>
            <a:off x="4706009" y="4193540"/>
            <a:ext cx="3592782" cy="4757318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Je suis intéressé par la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voie technologique</a:t>
            </a:r>
            <a:r>
              <a:t> en première</a:t>
            </a:r>
          </a:p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⬇️ ⬇️ ⬇️ ⬇️ ⬇️ ⬇️ ⬇️</a:t>
            </a:r>
          </a:p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u="sng">
                <a:hlinkClick r:id="rId7"/>
              </a:rPr>
              <a:t>Je clique ici</a:t>
            </a:r>
            <a:r>
              <a:t> </a:t>
            </a:r>
          </a:p>
        </p:txBody>
      </p:sp>
      <p:sp>
        <p:nvSpPr>
          <p:cNvPr id="387" name="Je suis intéressé par la voie professionnelle en première…"/>
          <p:cNvSpPr/>
          <p:nvPr/>
        </p:nvSpPr>
        <p:spPr>
          <a:xfrm>
            <a:off x="9063472" y="4193540"/>
            <a:ext cx="3592782" cy="4757318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Je suis intéressé par la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voie professionnelle</a:t>
            </a:r>
            <a:r>
              <a:t> en première</a:t>
            </a:r>
          </a:p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⬇️ ⬇️ ⬇️ ⬇️ ⬇️ ⬇️ ⬇️</a:t>
            </a:r>
          </a:p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>
              <a:lnSpc>
                <a:spcPct val="120000"/>
              </a:lnSpc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u="sng">
                <a:hlinkClick r:id="rId8"/>
              </a:rPr>
              <a:t>Je clique ici</a:t>
            </a:r>
            <a:r>
              <a:t> </a:t>
            </a:r>
          </a:p>
        </p:txBody>
      </p:sp>
      <p:pic>
        <p:nvPicPr>
          <p:cNvPr id="388" name="Pointeur.png" descr="Pointeu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482" y="7595727"/>
            <a:ext cx="435505" cy="4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ointeur.png" descr="Pointeu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776" y="7595727"/>
            <a:ext cx="435505" cy="4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Pointeur.png" descr="Pointeu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9470" y="7595727"/>
            <a:ext cx="435504" cy="4646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arcourez le contenu des pages liées à la filière que vous avez choisie et répondez aux questions suivantes* :…"/>
          <p:cNvSpPr/>
          <p:nvPr/>
        </p:nvSpPr>
        <p:spPr>
          <a:xfrm>
            <a:off x="498421" y="2585347"/>
            <a:ext cx="12007958" cy="6776930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ct val="110000"/>
              </a:lnSpc>
              <a:defRPr sz="2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Parcourez le contenu des pages liées à la filière que vous avez choisie et répondez aux questions suivantes* : </a:t>
            </a:r>
          </a:p>
          <a:p>
            <a:pPr algn="l">
              <a:lnSpc>
                <a:spcPct val="110000"/>
              </a:lnSpc>
              <a:defRPr sz="7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Quelles sont les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matières du tronc commun</a:t>
            </a:r>
            <a:r>
              <a:t> (donc obligatoires) de votre filière ?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En complément du nom de la matière, indiquez pour chacune le nombre d’heures de cours par semaine</a:t>
            </a:r>
            <a:r>
              <a:t>.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Votre réponse</a:t>
            </a:r>
            <a:r>
              <a:t> : 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Quelles sont les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matières spécifiques </a:t>
            </a:r>
            <a:r>
              <a:t>ou les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domaines de formation</a:t>
            </a:r>
            <a:r>
              <a:t> liés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t>à votre filière ?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Vous en citerez 5 puis vous indiquerez également le nombre d’heures de cours par semaine</a:t>
            </a:r>
            <a:r>
              <a:t>.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Votre réponse</a:t>
            </a:r>
            <a:r>
              <a:t> :  </a:t>
            </a:r>
          </a:p>
        </p:txBody>
      </p:sp>
      <p:sp>
        <p:nvSpPr>
          <p:cNvPr id="393" name="Les spécialité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Les spécialités</a:t>
            </a:r>
          </a:p>
        </p:txBody>
      </p:sp>
      <p:sp>
        <p:nvSpPr>
          <p:cNvPr id="394" name="* pour répondre, vous pouvez ouvrir vos recherches sur d’autres sites"/>
          <p:cNvSpPr txBox="1"/>
          <p:nvPr/>
        </p:nvSpPr>
        <p:spPr>
          <a:xfrm>
            <a:off x="6959435" y="3279252"/>
            <a:ext cx="5047971" cy="300178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10000"/>
              </a:lnSpc>
              <a:defRPr sz="1300" b="0" i="1"/>
            </a:lvl1pPr>
          </a:lstStyle>
          <a:p>
            <a:pPr>
              <a:defRPr sz="290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300" i="1">
                <a:latin typeface="Helvetica Neue"/>
                <a:ea typeface="Helvetica Neue"/>
                <a:cs typeface="Helvetica Neue"/>
                <a:sym typeface="Helvetica Neue"/>
              </a:rPr>
              <a:t>* pour répondre, vous pouvez ouvrir vos recherches sur d’autres sites</a:t>
            </a:r>
          </a:p>
        </p:txBody>
      </p:sp>
      <p:pic>
        <p:nvPicPr>
          <p:cNvPr id="395" name="06 spécialités.png" descr="06 spécialités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" y="-26724"/>
            <a:ext cx="3406634" cy="2296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Pointeur.png" descr="Pointeu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967" y="888970"/>
            <a:ext cx="435504" cy="464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Capture d’écran 2023-03-20 à 10.12.27.png" descr="Capture d’écran 2023-03-20 à 10.12.2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330" y="1775919"/>
            <a:ext cx="9630741" cy="489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5555" y="3993265"/>
            <a:ext cx="712036" cy="464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5555" y="6027425"/>
            <a:ext cx="712036" cy="4648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renez vos bulletins de l’année de seconde :…"/>
          <p:cNvSpPr/>
          <p:nvPr/>
        </p:nvSpPr>
        <p:spPr>
          <a:xfrm>
            <a:off x="498421" y="2821527"/>
            <a:ext cx="12007958" cy="6262277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ct val="110000"/>
              </a:lnSpc>
              <a:defRPr sz="2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Prenez vos bulletins de l’année de seconde : </a:t>
            </a:r>
          </a:p>
          <a:p>
            <a:pPr algn="l">
              <a:lnSpc>
                <a:spcPct val="110000"/>
              </a:lnSpc>
              <a:defRPr sz="7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Y a-t-il des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matières du tronc commun</a:t>
            </a:r>
            <a:r>
              <a:t> de votre filière pour lesquels vos résultats ne sont pas au dessus de la moyenne ? Si oui, lesquelles ?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Votre réponse</a:t>
            </a:r>
            <a:r>
              <a:t> : 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Quels sont vos résultats (pour les 2 premiers trimestres) dans les matières liées à vos futures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spécialités</a:t>
            </a:r>
            <a:r>
              <a:t> ?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Votre réponse</a:t>
            </a:r>
            <a:r>
              <a:t> : 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Pensez-vous que vos résultats soient suffisants pour réussir l’année prochaine dans la filière de votre choix ?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Votre réponse : </a:t>
            </a:r>
          </a:p>
        </p:txBody>
      </p:sp>
      <p:sp>
        <p:nvSpPr>
          <p:cNvPr id="402" name="Les spécialité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Les spécialités</a:t>
            </a:r>
          </a:p>
        </p:txBody>
      </p:sp>
      <p:pic>
        <p:nvPicPr>
          <p:cNvPr id="403" name="06 spécialités.png" descr="06 spécialités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" y="-26724"/>
            <a:ext cx="3406634" cy="2296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Pointeur.png" descr="Pointeu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967" y="888970"/>
            <a:ext cx="435504" cy="464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Capture d’écran 2023-03-20 à 10.12.27.png" descr="Capture d’écran 2023-03-20 à 10.12.2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330" y="1775919"/>
            <a:ext cx="9630741" cy="489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5430" y="3736526"/>
            <a:ext cx="712036" cy="464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5430" y="5800310"/>
            <a:ext cx="712036" cy="464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5430" y="7261745"/>
            <a:ext cx="712036" cy="464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endant plusieurs semaines, vous avez travaillé sur votre orientation afin de mieux vous connaitre, de découvrir des formations et des métiers. À l’issue de ces recherches, vous devez y voir un peu plus clair dans les possibilités qui s’offrent à vous ap"/>
          <p:cNvSpPr/>
          <p:nvPr/>
        </p:nvSpPr>
        <p:spPr>
          <a:xfrm>
            <a:off x="498421" y="2821527"/>
            <a:ext cx="6657622" cy="6262277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ct val="110000"/>
              </a:lnSpc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Pendant plusieurs semaines, vous avez travaillé sur votre orientation afin de mieux vous connaitre, de découvrir des formations et des métiers. À l’issue de ces recherches, vous devez y voir un peu plus clair dans les possibilités qui s’offrent à vous après la seconde afin d’être en réussite et de poursuivre des études avec plaisir et motivation. </a:t>
            </a:r>
          </a:p>
          <a:p>
            <a:pPr algn="l">
              <a:lnSpc>
                <a:spcPct val="110000"/>
              </a:lnSpc>
              <a:defRPr sz="1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Pour terminer, merci faire votre bilan en répondant aux différentes questions posées. Téléchargez le </a:t>
            </a:r>
            <a:r>
              <a:rPr b="1" u="sng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document ici</a:t>
            </a:r>
            <a:r>
              <a:t>, répondez-y, puis réalisez des captures d’écran des 3 pages que vous insérerez sur cette page et la suivante. </a:t>
            </a:r>
          </a:p>
        </p:txBody>
      </p:sp>
      <p:sp>
        <p:nvSpPr>
          <p:cNvPr id="411" name="Mon bil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Mon bilan</a:t>
            </a:r>
          </a:p>
        </p:txBody>
      </p:sp>
      <p:pic>
        <p:nvPicPr>
          <p:cNvPr id="412" name="Pointeur.png" descr="Pointeu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180" y="870928"/>
            <a:ext cx="435504" cy="464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Capture d’écran 2023-03-20 à 09.53.25.png" descr="Capture d’écran 2023-03-20 à 09.53.2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3518" y="1738547"/>
            <a:ext cx="9538559" cy="520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Mon Bilan.jpg" descr="Mon Bil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799" y="2802477"/>
            <a:ext cx="4448215" cy="6086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07 Bilan.png" descr="07 Bilan.png">
            <a:hlinkClick r:id="rId3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944" y="-65143"/>
            <a:ext cx="3543301" cy="2336801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⬆️⬆️ Insérez ici la page 1 de votre bilan ⬆️⬆️"/>
          <p:cNvSpPr txBox="1"/>
          <p:nvPr/>
        </p:nvSpPr>
        <p:spPr>
          <a:xfrm>
            <a:off x="7627498" y="8839884"/>
            <a:ext cx="491281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 i="1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⬆️⬆️ Insérez ici la page 1 de votre bilan ⬆️⬆️</a:t>
            </a:r>
          </a:p>
        </p:txBody>
      </p:sp>
      <p:sp>
        <p:nvSpPr>
          <p:cNvPr id="417" name="Appareil photo"/>
          <p:cNvSpPr/>
          <p:nvPr/>
        </p:nvSpPr>
        <p:spPr>
          <a:xfrm>
            <a:off x="8685172" y="2371611"/>
            <a:ext cx="1066395" cy="757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98" y="0"/>
                </a:moveTo>
                <a:cubicBezTo>
                  <a:pt x="7580" y="0"/>
                  <a:pt x="7176" y="305"/>
                  <a:pt x="7000" y="677"/>
                </a:cubicBezTo>
                <a:lnTo>
                  <a:pt x="6586" y="1551"/>
                </a:lnTo>
                <a:cubicBezTo>
                  <a:pt x="6410" y="1924"/>
                  <a:pt x="6006" y="2228"/>
                  <a:pt x="5689" y="2228"/>
                </a:cubicBezTo>
                <a:lnTo>
                  <a:pt x="3765" y="2228"/>
                </a:lnTo>
                <a:lnTo>
                  <a:pt x="3765" y="1931"/>
                </a:lnTo>
                <a:cubicBezTo>
                  <a:pt x="3765" y="1633"/>
                  <a:pt x="3592" y="1390"/>
                  <a:pt x="3380" y="1390"/>
                </a:cubicBezTo>
                <a:lnTo>
                  <a:pt x="1841" y="1390"/>
                </a:lnTo>
                <a:cubicBezTo>
                  <a:pt x="1629" y="1390"/>
                  <a:pt x="1456" y="1633"/>
                  <a:pt x="1456" y="1931"/>
                </a:cubicBezTo>
                <a:lnTo>
                  <a:pt x="1456" y="2228"/>
                </a:lnTo>
                <a:lnTo>
                  <a:pt x="1136" y="2228"/>
                </a:lnTo>
                <a:cubicBezTo>
                  <a:pt x="818" y="2228"/>
                  <a:pt x="434" y="2307"/>
                  <a:pt x="280" y="2404"/>
                </a:cubicBezTo>
                <a:cubicBezTo>
                  <a:pt x="127" y="2502"/>
                  <a:pt x="0" y="3380"/>
                  <a:pt x="0" y="3827"/>
                </a:cubicBezTo>
                <a:lnTo>
                  <a:pt x="0" y="20001"/>
                </a:lnTo>
                <a:cubicBezTo>
                  <a:pt x="0" y="20448"/>
                  <a:pt x="56" y="20992"/>
                  <a:pt x="125" y="21208"/>
                </a:cubicBezTo>
                <a:cubicBezTo>
                  <a:pt x="194" y="21424"/>
                  <a:pt x="818" y="21600"/>
                  <a:pt x="1136" y="21600"/>
                </a:cubicBezTo>
                <a:lnTo>
                  <a:pt x="20464" y="21600"/>
                </a:lnTo>
                <a:cubicBezTo>
                  <a:pt x="20782" y="21600"/>
                  <a:pt x="21166" y="21522"/>
                  <a:pt x="21320" y="21424"/>
                </a:cubicBezTo>
                <a:cubicBezTo>
                  <a:pt x="21473" y="21327"/>
                  <a:pt x="21600" y="20448"/>
                  <a:pt x="21600" y="20001"/>
                </a:cubicBezTo>
                <a:lnTo>
                  <a:pt x="21600" y="3827"/>
                </a:lnTo>
                <a:cubicBezTo>
                  <a:pt x="21600" y="3380"/>
                  <a:pt x="21475" y="2501"/>
                  <a:pt x="21322" y="2404"/>
                </a:cubicBezTo>
                <a:cubicBezTo>
                  <a:pt x="21168" y="2307"/>
                  <a:pt x="20782" y="2228"/>
                  <a:pt x="20464" y="2228"/>
                </a:cubicBezTo>
                <a:lnTo>
                  <a:pt x="15658" y="2228"/>
                </a:lnTo>
                <a:cubicBezTo>
                  <a:pt x="15341" y="2228"/>
                  <a:pt x="14935" y="1924"/>
                  <a:pt x="14759" y="1551"/>
                </a:cubicBezTo>
                <a:lnTo>
                  <a:pt x="14345" y="677"/>
                </a:lnTo>
                <a:cubicBezTo>
                  <a:pt x="14169" y="305"/>
                  <a:pt x="13765" y="0"/>
                  <a:pt x="13448" y="0"/>
                </a:cubicBezTo>
                <a:lnTo>
                  <a:pt x="11303" y="0"/>
                </a:lnTo>
                <a:cubicBezTo>
                  <a:pt x="10985" y="0"/>
                  <a:pt x="10702" y="0"/>
                  <a:pt x="10673" y="0"/>
                </a:cubicBezTo>
                <a:cubicBezTo>
                  <a:pt x="10645" y="0"/>
                  <a:pt x="10362" y="0"/>
                  <a:pt x="10044" y="0"/>
                </a:cubicBezTo>
                <a:lnTo>
                  <a:pt x="7898" y="0"/>
                </a:lnTo>
                <a:close/>
                <a:moveTo>
                  <a:pt x="18530" y="5400"/>
                </a:moveTo>
                <a:cubicBezTo>
                  <a:pt x="18961" y="5400"/>
                  <a:pt x="19310" y="5891"/>
                  <a:pt x="19310" y="6498"/>
                </a:cubicBezTo>
                <a:cubicBezTo>
                  <a:pt x="19310" y="7104"/>
                  <a:pt x="18961" y="7595"/>
                  <a:pt x="18530" y="7595"/>
                </a:cubicBezTo>
                <a:cubicBezTo>
                  <a:pt x="18099" y="7595"/>
                  <a:pt x="17751" y="7104"/>
                  <a:pt x="17751" y="6498"/>
                </a:cubicBezTo>
                <a:cubicBezTo>
                  <a:pt x="17751" y="5891"/>
                  <a:pt x="18099" y="5400"/>
                  <a:pt x="18530" y="5400"/>
                </a:cubicBezTo>
                <a:close/>
                <a:moveTo>
                  <a:pt x="10800" y="5887"/>
                </a:moveTo>
                <a:cubicBezTo>
                  <a:pt x="13210" y="5887"/>
                  <a:pt x="15171" y="8647"/>
                  <a:pt x="15171" y="12040"/>
                </a:cubicBezTo>
                <a:cubicBezTo>
                  <a:pt x="15171" y="15433"/>
                  <a:pt x="13210" y="18193"/>
                  <a:pt x="10800" y="18193"/>
                </a:cubicBezTo>
                <a:cubicBezTo>
                  <a:pt x="8390" y="18193"/>
                  <a:pt x="6429" y="15433"/>
                  <a:pt x="6429" y="12040"/>
                </a:cubicBezTo>
                <a:cubicBezTo>
                  <a:pt x="6429" y="8647"/>
                  <a:pt x="8390" y="5887"/>
                  <a:pt x="10800" y="5887"/>
                </a:cubicBezTo>
                <a:close/>
                <a:moveTo>
                  <a:pt x="10800" y="7514"/>
                </a:moveTo>
                <a:cubicBezTo>
                  <a:pt x="9027" y="7514"/>
                  <a:pt x="7585" y="9544"/>
                  <a:pt x="7585" y="12040"/>
                </a:cubicBezTo>
                <a:cubicBezTo>
                  <a:pt x="7585" y="14536"/>
                  <a:pt x="9027" y="16568"/>
                  <a:pt x="10800" y="16568"/>
                </a:cubicBezTo>
                <a:cubicBezTo>
                  <a:pt x="12573" y="16568"/>
                  <a:pt x="14015" y="14536"/>
                  <a:pt x="14015" y="12040"/>
                </a:cubicBezTo>
                <a:cubicBezTo>
                  <a:pt x="14015" y="9544"/>
                  <a:pt x="12573" y="7514"/>
                  <a:pt x="10800" y="7514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Encore quelques pas et vous aurez terminé !"/>
          <p:cNvSpPr/>
          <p:nvPr/>
        </p:nvSpPr>
        <p:spPr>
          <a:xfrm>
            <a:off x="1094150" y="2465685"/>
            <a:ext cx="6615689" cy="540614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lnSpc>
                <a:spcPct val="110000"/>
              </a:lnSpc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Encore quelques pas et vous aurez terminé ! </a:t>
            </a:r>
          </a:p>
        </p:txBody>
      </p:sp>
      <p:sp>
        <p:nvSpPr>
          <p:cNvPr id="420" name="Mon bil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Mon bilan</a:t>
            </a:r>
          </a:p>
        </p:txBody>
      </p:sp>
      <p:pic>
        <p:nvPicPr>
          <p:cNvPr id="421" name="Pointeur.png" descr="Pointe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180" y="870928"/>
            <a:ext cx="435504" cy="464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Capture d’écran 2023-03-20 à 09.53.25.png" descr="Capture d’écran 2023-03-20 à 09.53.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518" y="1738547"/>
            <a:ext cx="9538559" cy="520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07 Bilan.png" descr="07 Bilan.png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44" y="-65143"/>
            <a:ext cx="3543301" cy="2336801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⬆️⬆️ Insérez ici la page 2 de votre bilan ⬆️⬆️"/>
          <p:cNvSpPr txBox="1"/>
          <p:nvPr/>
        </p:nvSpPr>
        <p:spPr>
          <a:xfrm>
            <a:off x="841116" y="8882509"/>
            <a:ext cx="491281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 i="1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⬆️⬆️ Insérez ici la page 2 de votre bilan ⬆️⬆️</a:t>
            </a:r>
          </a:p>
        </p:txBody>
      </p:sp>
      <p:sp>
        <p:nvSpPr>
          <p:cNvPr id="425" name="👣"/>
          <p:cNvSpPr txBox="1"/>
          <p:nvPr/>
        </p:nvSpPr>
        <p:spPr>
          <a:xfrm>
            <a:off x="252594" y="2335942"/>
            <a:ext cx="64770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r>
              <a:t>👣</a:t>
            </a:r>
          </a:p>
        </p:txBody>
      </p:sp>
      <p:pic>
        <p:nvPicPr>
          <p:cNvPr id="426" name="Capture d’écran 2023-03-20 à 10.06.13.jpg" descr="Capture d’écran 2023-03-20 à 10.06.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608" y="3506677"/>
            <a:ext cx="3991834" cy="5369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Capture d’écran 2023-03-20 à 10.06.jpeg" descr="Capture d’écran 2023-03-20 à 10.06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5356" y="3506677"/>
            <a:ext cx="3998013" cy="5369473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⬆️⬆️ Insérez ici la page 3 de votre bilan ⬆️⬆️"/>
          <p:cNvSpPr txBox="1"/>
          <p:nvPr/>
        </p:nvSpPr>
        <p:spPr>
          <a:xfrm>
            <a:off x="7227953" y="8882509"/>
            <a:ext cx="491281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 i="1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⬆️⬆️ Insérez ici la page 3 de votre bilan ⬆️⬆️</a:t>
            </a:r>
          </a:p>
        </p:txBody>
      </p:sp>
      <p:sp>
        <p:nvSpPr>
          <p:cNvPr id="429" name="Ligne"/>
          <p:cNvSpPr/>
          <p:nvPr/>
        </p:nvSpPr>
        <p:spPr>
          <a:xfrm flipV="1">
            <a:off x="6490943" y="3654147"/>
            <a:ext cx="1" cy="5257038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0" name="Appareil photo"/>
          <p:cNvSpPr/>
          <p:nvPr/>
        </p:nvSpPr>
        <p:spPr>
          <a:xfrm>
            <a:off x="9820747" y="3141827"/>
            <a:ext cx="1066395" cy="757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98" y="0"/>
                </a:moveTo>
                <a:cubicBezTo>
                  <a:pt x="7580" y="0"/>
                  <a:pt x="7176" y="305"/>
                  <a:pt x="7000" y="677"/>
                </a:cubicBezTo>
                <a:lnTo>
                  <a:pt x="6586" y="1551"/>
                </a:lnTo>
                <a:cubicBezTo>
                  <a:pt x="6410" y="1924"/>
                  <a:pt x="6006" y="2228"/>
                  <a:pt x="5689" y="2228"/>
                </a:cubicBezTo>
                <a:lnTo>
                  <a:pt x="3765" y="2228"/>
                </a:lnTo>
                <a:lnTo>
                  <a:pt x="3765" y="1931"/>
                </a:lnTo>
                <a:cubicBezTo>
                  <a:pt x="3765" y="1633"/>
                  <a:pt x="3592" y="1390"/>
                  <a:pt x="3380" y="1390"/>
                </a:cubicBezTo>
                <a:lnTo>
                  <a:pt x="1841" y="1390"/>
                </a:lnTo>
                <a:cubicBezTo>
                  <a:pt x="1629" y="1390"/>
                  <a:pt x="1456" y="1633"/>
                  <a:pt x="1456" y="1931"/>
                </a:cubicBezTo>
                <a:lnTo>
                  <a:pt x="1456" y="2228"/>
                </a:lnTo>
                <a:lnTo>
                  <a:pt x="1136" y="2228"/>
                </a:lnTo>
                <a:cubicBezTo>
                  <a:pt x="818" y="2228"/>
                  <a:pt x="434" y="2307"/>
                  <a:pt x="280" y="2404"/>
                </a:cubicBezTo>
                <a:cubicBezTo>
                  <a:pt x="127" y="2502"/>
                  <a:pt x="0" y="3380"/>
                  <a:pt x="0" y="3827"/>
                </a:cubicBezTo>
                <a:lnTo>
                  <a:pt x="0" y="20001"/>
                </a:lnTo>
                <a:cubicBezTo>
                  <a:pt x="0" y="20448"/>
                  <a:pt x="56" y="20992"/>
                  <a:pt x="125" y="21208"/>
                </a:cubicBezTo>
                <a:cubicBezTo>
                  <a:pt x="194" y="21424"/>
                  <a:pt x="818" y="21600"/>
                  <a:pt x="1136" y="21600"/>
                </a:cubicBezTo>
                <a:lnTo>
                  <a:pt x="20464" y="21600"/>
                </a:lnTo>
                <a:cubicBezTo>
                  <a:pt x="20782" y="21600"/>
                  <a:pt x="21166" y="21522"/>
                  <a:pt x="21320" y="21424"/>
                </a:cubicBezTo>
                <a:cubicBezTo>
                  <a:pt x="21473" y="21327"/>
                  <a:pt x="21600" y="20448"/>
                  <a:pt x="21600" y="20001"/>
                </a:cubicBezTo>
                <a:lnTo>
                  <a:pt x="21600" y="3827"/>
                </a:lnTo>
                <a:cubicBezTo>
                  <a:pt x="21600" y="3380"/>
                  <a:pt x="21475" y="2501"/>
                  <a:pt x="21322" y="2404"/>
                </a:cubicBezTo>
                <a:cubicBezTo>
                  <a:pt x="21168" y="2307"/>
                  <a:pt x="20782" y="2228"/>
                  <a:pt x="20464" y="2228"/>
                </a:cubicBezTo>
                <a:lnTo>
                  <a:pt x="15658" y="2228"/>
                </a:lnTo>
                <a:cubicBezTo>
                  <a:pt x="15341" y="2228"/>
                  <a:pt x="14935" y="1924"/>
                  <a:pt x="14759" y="1551"/>
                </a:cubicBezTo>
                <a:lnTo>
                  <a:pt x="14345" y="677"/>
                </a:lnTo>
                <a:cubicBezTo>
                  <a:pt x="14169" y="305"/>
                  <a:pt x="13765" y="0"/>
                  <a:pt x="13448" y="0"/>
                </a:cubicBezTo>
                <a:lnTo>
                  <a:pt x="11303" y="0"/>
                </a:lnTo>
                <a:cubicBezTo>
                  <a:pt x="10985" y="0"/>
                  <a:pt x="10702" y="0"/>
                  <a:pt x="10673" y="0"/>
                </a:cubicBezTo>
                <a:cubicBezTo>
                  <a:pt x="10645" y="0"/>
                  <a:pt x="10362" y="0"/>
                  <a:pt x="10044" y="0"/>
                </a:cubicBezTo>
                <a:lnTo>
                  <a:pt x="7898" y="0"/>
                </a:lnTo>
                <a:close/>
                <a:moveTo>
                  <a:pt x="18530" y="5400"/>
                </a:moveTo>
                <a:cubicBezTo>
                  <a:pt x="18961" y="5400"/>
                  <a:pt x="19310" y="5891"/>
                  <a:pt x="19310" y="6498"/>
                </a:cubicBezTo>
                <a:cubicBezTo>
                  <a:pt x="19310" y="7104"/>
                  <a:pt x="18961" y="7595"/>
                  <a:pt x="18530" y="7595"/>
                </a:cubicBezTo>
                <a:cubicBezTo>
                  <a:pt x="18099" y="7595"/>
                  <a:pt x="17751" y="7104"/>
                  <a:pt x="17751" y="6498"/>
                </a:cubicBezTo>
                <a:cubicBezTo>
                  <a:pt x="17751" y="5891"/>
                  <a:pt x="18099" y="5400"/>
                  <a:pt x="18530" y="5400"/>
                </a:cubicBezTo>
                <a:close/>
                <a:moveTo>
                  <a:pt x="10800" y="5887"/>
                </a:moveTo>
                <a:cubicBezTo>
                  <a:pt x="13210" y="5887"/>
                  <a:pt x="15171" y="8647"/>
                  <a:pt x="15171" y="12040"/>
                </a:cubicBezTo>
                <a:cubicBezTo>
                  <a:pt x="15171" y="15433"/>
                  <a:pt x="13210" y="18193"/>
                  <a:pt x="10800" y="18193"/>
                </a:cubicBezTo>
                <a:cubicBezTo>
                  <a:pt x="8390" y="18193"/>
                  <a:pt x="6429" y="15433"/>
                  <a:pt x="6429" y="12040"/>
                </a:cubicBezTo>
                <a:cubicBezTo>
                  <a:pt x="6429" y="8647"/>
                  <a:pt x="8390" y="5887"/>
                  <a:pt x="10800" y="5887"/>
                </a:cubicBezTo>
                <a:close/>
                <a:moveTo>
                  <a:pt x="10800" y="7514"/>
                </a:moveTo>
                <a:cubicBezTo>
                  <a:pt x="9027" y="7514"/>
                  <a:pt x="7585" y="9544"/>
                  <a:pt x="7585" y="12040"/>
                </a:cubicBezTo>
                <a:cubicBezTo>
                  <a:pt x="7585" y="14536"/>
                  <a:pt x="9027" y="16568"/>
                  <a:pt x="10800" y="16568"/>
                </a:cubicBezTo>
                <a:cubicBezTo>
                  <a:pt x="12573" y="16568"/>
                  <a:pt x="14015" y="14536"/>
                  <a:pt x="14015" y="12040"/>
                </a:cubicBezTo>
                <a:cubicBezTo>
                  <a:pt x="14015" y="9544"/>
                  <a:pt x="12573" y="7514"/>
                  <a:pt x="10800" y="7514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1" name="Appareil photo"/>
          <p:cNvSpPr/>
          <p:nvPr/>
        </p:nvSpPr>
        <p:spPr>
          <a:xfrm>
            <a:off x="3412156" y="3141827"/>
            <a:ext cx="1066394" cy="757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98" y="0"/>
                </a:moveTo>
                <a:cubicBezTo>
                  <a:pt x="7580" y="0"/>
                  <a:pt x="7176" y="305"/>
                  <a:pt x="7000" y="677"/>
                </a:cubicBezTo>
                <a:lnTo>
                  <a:pt x="6586" y="1551"/>
                </a:lnTo>
                <a:cubicBezTo>
                  <a:pt x="6410" y="1924"/>
                  <a:pt x="6006" y="2228"/>
                  <a:pt x="5689" y="2228"/>
                </a:cubicBezTo>
                <a:lnTo>
                  <a:pt x="3765" y="2228"/>
                </a:lnTo>
                <a:lnTo>
                  <a:pt x="3765" y="1931"/>
                </a:lnTo>
                <a:cubicBezTo>
                  <a:pt x="3765" y="1633"/>
                  <a:pt x="3592" y="1390"/>
                  <a:pt x="3380" y="1390"/>
                </a:cubicBezTo>
                <a:lnTo>
                  <a:pt x="1841" y="1390"/>
                </a:lnTo>
                <a:cubicBezTo>
                  <a:pt x="1629" y="1390"/>
                  <a:pt x="1456" y="1633"/>
                  <a:pt x="1456" y="1931"/>
                </a:cubicBezTo>
                <a:lnTo>
                  <a:pt x="1456" y="2228"/>
                </a:lnTo>
                <a:lnTo>
                  <a:pt x="1136" y="2228"/>
                </a:lnTo>
                <a:cubicBezTo>
                  <a:pt x="818" y="2228"/>
                  <a:pt x="434" y="2307"/>
                  <a:pt x="280" y="2404"/>
                </a:cubicBezTo>
                <a:cubicBezTo>
                  <a:pt x="127" y="2502"/>
                  <a:pt x="0" y="3380"/>
                  <a:pt x="0" y="3827"/>
                </a:cubicBezTo>
                <a:lnTo>
                  <a:pt x="0" y="20001"/>
                </a:lnTo>
                <a:cubicBezTo>
                  <a:pt x="0" y="20448"/>
                  <a:pt x="56" y="20992"/>
                  <a:pt x="125" y="21208"/>
                </a:cubicBezTo>
                <a:cubicBezTo>
                  <a:pt x="194" y="21424"/>
                  <a:pt x="818" y="21600"/>
                  <a:pt x="1136" y="21600"/>
                </a:cubicBezTo>
                <a:lnTo>
                  <a:pt x="20464" y="21600"/>
                </a:lnTo>
                <a:cubicBezTo>
                  <a:pt x="20782" y="21600"/>
                  <a:pt x="21166" y="21522"/>
                  <a:pt x="21320" y="21424"/>
                </a:cubicBezTo>
                <a:cubicBezTo>
                  <a:pt x="21473" y="21327"/>
                  <a:pt x="21600" y="20448"/>
                  <a:pt x="21600" y="20001"/>
                </a:cubicBezTo>
                <a:lnTo>
                  <a:pt x="21600" y="3827"/>
                </a:lnTo>
                <a:cubicBezTo>
                  <a:pt x="21600" y="3380"/>
                  <a:pt x="21475" y="2501"/>
                  <a:pt x="21322" y="2404"/>
                </a:cubicBezTo>
                <a:cubicBezTo>
                  <a:pt x="21168" y="2307"/>
                  <a:pt x="20782" y="2228"/>
                  <a:pt x="20464" y="2228"/>
                </a:cubicBezTo>
                <a:lnTo>
                  <a:pt x="15658" y="2228"/>
                </a:lnTo>
                <a:cubicBezTo>
                  <a:pt x="15341" y="2228"/>
                  <a:pt x="14935" y="1924"/>
                  <a:pt x="14759" y="1551"/>
                </a:cubicBezTo>
                <a:lnTo>
                  <a:pt x="14345" y="677"/>
                </a:lnTo>
                <a:cubicBezTo>
                  <a:pt x="14169" y="305"/>
                  <a:pt x="13765" y="0"/>
                  <a:pt x="13448" y="0"/>
                </a:cubicBezTo>
                <a:lnTo>
                  <a:pt x="11303" y="0"/>
                </a:lnTo>
                <a:cubicBezTo>
                  <a:pt x="10985" y="0"/>
                  <a:pt x="10702" y="0"/>
                  <a:pt x="10673" y="0"/>
                </a:cubicBezTo>
                <a:cubicBezTo>
                  <a:pt x="10645" y="0"/>
                  <a:pt x="10362" y="0"/>
                  <a:pt x="10044" y="0"/>
                </a:cubicBezTo>
                <a:lnTo>
                  <a:pt x="7898" y="0"/>
                </a:lnTo>
                <a:close/>
                <a:moveTo>
                  <a:pt x="18530" y="5400"/>
                </a:moveTo>
                <a:cubicBezTo>
                  <a:pt x="18961" y="5400"/>
                  <a:pt x="19310" y="5891"/>
                  <a:pt x="19310" y="6498"/>
                </a:cubicBezTo>
                <a:cubicBezTo>
                  <a:pt x="19310" y="7104"/>
                  <a:pt x="18961" y="7595"/>
                  <a:pt x="18530" y="7595"/>
                </a:cubicBezTo>
                <a:cubicBezTo>
                  <a:pt x="18099" y="7595"/>
                  <a:pt x="17751" y="7104"/>
                  <a:pt x="17751" y="6498"/>
                </a:cubicBezTo>
                <a:cubicBezTo>
                  <a:pt x="17751" y="5891"/>
                  <a:pt x="18099" y="5400"/>
                  <a:pt x="18530" y="5400"/>
                </a:cubicBezTo>
                <a:close/>
                <a:moveTo>
                  <a:pt x="10800" y="5887"/>
                </a:moveTo>
                <a:cubicBezTo>
                  <a:pt x="13210" y="5887"/>
                  <a:pt x="15171" y="8647"/>
                  <a:pt x="15171" y="12040"/>
                </a:cubicBezTo>
                <a:cubicBezTo>
                  <a:pt x="15171" y="15433"/>
                  <a:pt x="13210" y="18193"/>
                  <a:pt x="10800" y="18193"/>
                </a:cubicBezTo>
                <a:cubicBezTo>
                  <a:pt x="8390" y="18193"/>
                  <a:pt x="6429" y="15433"/>
                  <a:pt x="6429" y="12040"/>
                </a:cubicBezTo>
                <a:cubicBezTo>
                  <a:pt x="6429" y="8647"/>
                  <a:pt x="8390" y="5887"/>
                  <a:pt x="10800" y="5887"/>
                </a:cubicBezTo>
                <a:close/>
                <a:moveTo>
                  <a:pt x="10800" y="7514"/>
                </a:moveTo>
                <a:cubicBezTo>
                  <a:pt x="9027" y="7514"/>
                  <a:pt x="7585" y="9544"/>
                  <a:pt x="7585" y="12040"/>
                </a:cubicBezTo>
                <a:cubicBezTo>
                  <a:pt x="7585" y="14536"/>
                  <a:pt x="9027" y="16568"/>
                  <a:pt x="10800" y="16568"/>
                </a:cubicBezTo>
                <a:cubicBezTo>
                  <a:pt x="12573" y="16568"/>
                  <a:pt x="14015" y="14536"/>
                  <a:pt x="14015" y="12040"/>
                </a:cubicBezTo>
                <a:cubicBezTo>
                  <a:pt x="14015" y="9544"/>
                  <a:pt x="12573" y="7514"/>
                  <a:pt x="10800" y="7514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Mon plan d’a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Mon plan d’action</a:t>
            </a:r>
          </a:p>
        </p:txBody>
      </p:sp>
      <p:sp>
        <p:nvSpPr>
          <p:cNvPr id="162" name="Lire la page et  : « Je suis en seconde »"/>
          <p:cNvSpPr txBox="1">
            <a:spLocks noGrp="1"/>
          </p:cNvSpPr>
          <p:nvPr>
            <p:ph type="body" sz="quarter" idx="1"/>
          </p:nvPr>
        </p:nvSpPr>
        <p:spPr>
          <a:xfrm>
            <a:off x="458404" y="2724150"/>
            <a:ext cx="7196732" cy="1130300"/>
          </a:xfrm>
          <a:prstGeom prst="rect">
            <a:avLst/>
          </a:prstGeom>
        </p:spPr>
        <p:txBody>
          <a:bodyPr/>
          <a:lstStyle/>
          <a:p>
            <a:pPr>
              <a:defRPr sz="3100"/>
            </a:pPr>
            <a:r>
              <a:t>Lire la page et  : « </a:t>
            </a:r>
            <a:r>
              <a:rPr u="sng">
                <a:hlinkClick r:id="rId3"/>
              </a:rPr>
              <a:t>Je suis en seconde</a:t>
            </a:r>
            <a:r>
              <a:t> »</a:t>
            </a:r>
          </a:p>
        </p:txBody>
      </p:sp>
      <p:sp>
        <p:nvSpPr>
          <p:cNvPr id="163" name="Accédez à la page, puis téléchargez le plan d'action.…"/>
          <p:cNvSpPr/>
          <p:nvPr/>
        </p:nvSpPr>
        <p:spPr>
          <a:xfrm>
            <a:off x="588923" y="3914908"/>
            <a:ext cx="6541652" cy="3468643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lnSpc>
                <a:spcPct val="12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Accédez à la page, puis téléchargez le </a:t>
            </a:r>
            <a:r>
              <a:rPr u="sng">
                <a:hlinkClick r:id="rId4"/>
              </a:rPr>
              <a:t>plan d'action</a:t>
            </a:r>
            <a:r>
              <a:t>.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enregistrez-le dans votre dossier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remplissez le document pour faire un résumé de ce que vous avez appris.</a:t>
            </a:r>
          </a:p>
        </p:txBody>
      </p:sp>
      <p:pic>
        <p:nvPicPr>
          <p:cNvPr id="164" name="Capture d’écran 2023-03-17 à 11.31.00.png" descr="Capture d’écran 2023-03-17 à 11.31.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875" y="1619815"/>
            <a:ext cx="9500397" cy="650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02 plan d'action.png" descr="02 plan d'action.png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" y="-106716"/>
            <a:ext cx="3505201" cy="240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lan d'action.jpg" descr="Plan d'actio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6476" y="2681414"/>
            <a:ext cx="4623547" cy="6218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ointeur.png" descr="Pointeu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4481" y="979182"/>
            <a:ext cx="435504" cy="4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ointeur.png" descr="Pointeu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9985" y="4644470"/>
            <a:ext cx="435504" cy="4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ointeur.png" descr="Pointeu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5488" y="3278523"/>
            <a:ext cx="435505" cy="464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L’orientation est un élément essentiel de la réussite de votre parcours scolaire. Le travail initié cette année au moment du « Printemps de l’orientation » se prolongera par la suite afin que vous puissiez affiner vos choix.…"/>
          <p:cNvSpPr/>
          <p:nvPr/>
        </p:nvSpPr>
        <p:spPr>
          <a:xfrm>
            <a:off x="1891691" y="2465685"/>
            <a:ext cx="10608063" cy="6760081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ct val="110000"/>
              </a:lnSpc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L’orientation</a:t>
            </a:r>
            <a:r>
              <a:t> est un élément essentiel de la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réussite</a:t>
            </a:r>
            <a:r>
              <a:t> de votre parcours scolaire. Le travail initié cette année au moment du « 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Printemps de l’orientation</a:t>
            </a:r>
            <a:r>
              <a:t> » se prolongera par la suite afin que vous puissiez affiner vos choix. </a:t>
            </a:r>
          </a:p>
          <a:p>
            <a:pPr algn="l">
              <a:lnSpc>
                <a:spcPct val="110000"/>
              </a:lnSpc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Pour vous aider à approfondir vos recherches et votre réflexion, plusieurs ressources sont disponibles : </a:t>
            </a:r>
          </a:p>
          <a:p>
            <a:pPr marL="347265" indent="-347265" algn="l">
              <a:lnSpc>
                <a:spcPct val="110000"/>
              </a:lnSpc>
              <a:buSzPct val="145000"/>
              <a:buChar char="-"/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votre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professeur principal</a:t>
            </a:r>
            <a:r>
              <a:t>, cette année mais aussi l’année prochaine, </a:t>
            </a:r>
          </a:p>
          <a:p>
            <a:pPr marL="347265" indent="-347265" algn="l">
              <a:lnSpc>
                <a:spcPct val="110000"/>
              </a:lnSpc>
              <a:buSzPct val="145000"/>
              <a:buChar char="-"/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les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conseillers</a:t>
            </a:r>
            <a:r>
              <a:t> ou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conseillères d’orientation</a:t>
            </a:r>
            <a:r>
              <a:t> présents dans votre lycée (appelés PsyEN, « Psychologues de l’Éducation Nationale »),</a:t>
            </a:r>
          </a:p>
          <a:p>
            <a:pPr marL="347265" indent="-347265" algn="l">
              <a:lnSpc>
                <a:spcPct val="110000"/>
              </a:lnSpc>
              <a:buSzPct val="145000"/>
              <a:buChar char="-"/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les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CIO</a:t>
            </a:r>
            <a:r>
              <a:t>, « Centre d’Information et d’Orientation ». </a:t>
            </a:r>
          </a:p>
          <a:p>
            <a:pPr algn="l">
              <a:lnSpc>
                <a:spcPct val="110000"/>
              </a:lnSpc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N’oubliez pas également de vous rendre aux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portes ouvertes</a:t>
            </a:r>
            <a:r>
              <a:t> des établissements qui offrent les formations qui vous intéressent. Pour cela, consultez régulièrement leurs sites web.  </a:t>
            </a:r>
          </a:p>
        </p:txBody>
      </p:sp>
      <p:sp>
        <p:nvSpPr>
          <p:cNvPr id="434" name="Pour aller plus loin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/>
            </a:lvl1pPr>
          </a:lstStyle>
          <a:p>
            <a:r>
              <a:t>Pour aller plus loin…</a:t>
            </a:r>
          </a:p>
        </p:txBody>
      </p:sp>
      <p:pic>
        <p:nvPicPr>
          <p:cNvPr id="435" name="07 Bilan.png" descr="07 Bil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4" y="-65143"/>
            <a:ext cx="3543301" cy="2336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9" name="Grouper"/>
          <p:cNvGrpSpPr/>
          <p:nvPr/>
        </p:nvGrpSpPr>
        <p:grpSpPr>
          <a:xfrm>
            <a:off x="3546877" y="1738547"/>
            <a:ext cx="9538559" cy="520117"/>
            <a:chOff x="0" y="0"/>
            <a:chExt cx="9538557" cy="520116"/>
          </a:xfrm>
        </p:grpSpPr>
        <p:sp>
          <p:nvSpPr>
            <p:cNvPr id="436" name="Prolonger ses recherches vers d’autres ressources"/>
            <p:cNvSpPr/>
            <p:nvPr/>
          </p:nvSpPr>
          <p:spPr>
            <a:xfrm>
              <a:off x="0" y="0"/>
              <a:ext cx="9538558" cy="52011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Prolonger ses recherches vers d’autres ressources</a:t>
              </a:r>
            </a:p>
          </p:txBody>
        </p:sp>
        <p:sp>
          <p:nvSpPr>
            <p:cNvPr id="437" name="Ligne"/>
            <p:cNvSpPr/>
            <p:nvPr/>
          </p:nvSpPr>
          <p:spPr>
            <a:xfrm>
              <a:off x="1194225" y="409818"/>
              <a:ext cx="5958501" cy="1"/>
            </a:xfrm>
            <a:prstGeom prst="line">
              <a:avLst/>
            </a:prstGeom>
            <a:noFill/>
            <a:ln w="38100" cap="flat">
              <a:solidFill>
                <a:srgbClr val="FAE1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38" name="Ligne"/>
            <p:cNvSpPr/>
            <p:nvPr/>
          </p:nvSpPr>
          <p:spPr>
            <a:xfrm>
              <a:off x="69255" y="409818"/>
              <a:ext cx="843567" cy="1"/>
            </a:xfrm>
            <a:prstGeom prst="line">
              <a:avLst/>
            </a:prstGeom>
            <a:noFill/>
            <a:ln w="38100" cap="flat">
              <a:solidFill>
                <a:srgbClr val="FAE1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40" name="Scrutin"/>
          <p:cNvSpPr/>
          <p:nvPr/>
        </p:nvSpPr>
        <p:spPr>
          <a:xfrm>
            <a:off x="435586" y="4647946"/>
            <a:ext cx="1067588" cy="1421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342"/>
                </a:lnTo>
                <a:lnTo>
                  <a:pt x="18478" y="0"/>
                </a:lnTo>
                <a:lnTo>
                  <a:pt x="0" y="0"/>
                </a:lnTo>
                <a:close/>
                <a:moveTo>
                  <a:pt x="2780" y="2106"/>
                </a:moveTo>
                <a:lnTo>
                  <a:pt x="15405" y="2106"/>
                </a:lnTo>
                <a:lnTo>
                  <a:pt x="15405" y="4226"/>
                </a:lnTo>
                <a:lnTo>
                  <a:pt x="2780" y="4226"/>
                </a:lnTo>
                <a:lnTo>
                  <a:pt x="2780" y="2106"/>
                </a:lnTo>
                <a:close/>
                <a:moveTo>
                  <a:pt x="17628" y="2106"/>
                </a:moveTo>
                <a:cubicBezTo>
                  <a:pt x="18408" y="2106"/>
                  <a:pt x="19040" y="2581"/>
                  <a:pt x="19040" y="3166"/>
                </a:cubicBezTo>
                <a:cubicBezTo>
                  <a:pt x="19040" y="3751"/>
                  <a:pt x="18408" y="4226"/>
                  <a:pt x="17628" y="4226"/>
                </a:cubicBezTo>
                <a:cubicBezTo>
                  <a:pt x="16849" y="4226"/>
                  <a:pt x="16217" y="3751"/>
                  <a:pt x="16217" y="3166"/>
                </a:cubicBezTo>
                <a:cubicBezTo>
                  <a:pt x="16217" y="2581"/>
                  <a:pt x="16849" y="2106"/>
                  <a:pt x="17628" y="2106"/>
                </a:cubicBezTo>
                <a:close/>
                <a:moveTo>
                  <a:pt x="2780" y="5160"/>
                </a:moveTo>
                <a:lnTo>
                  <a:pt x="15405" y="5160"/>
                </a:lnTo>
                <a:lnTo>
                  <a:pt x="15405" y="7278"/>
                </a:lnTo>
                <a:lnTo>
                  <a:pt x="2780" y="7278"/>
                </a:lnTo>
                <a:lnTo>
                  <a:pt x="2780" y="5160"/>
                </a:lnTo>
                <a:close/>
                <a:moveTo>
                  <a:pt x="17628" y="5160"/>
                </a:moveTo>
                <a:cubicBezTo>
                  <a:pt x="18408" y="5160"/>
                  <a:pt x="19040" y="5635"/>
                  <a:pt x="19040" y="6220"/>
                </a:cubicBezTo>
                <a:cubicBezTo>
                  <a:pt x="19040" y="6805"/>
                  <a:pt x="18408" y="7278"/>
                  <a:pt x="17628" y="7278"/>
                </a:cubicBezTo>
                <a:cubicBezTo>
                  <a:pt x="16849" y="7278"/>
                  <a:pt x="16217" y="6805"/>
                  <a:pt x="16217" y="6220"/>
                </a:cubicBezTo>
                <a:cubicBezTo>
                  <a:pt x="16217" y="5635"/>
                  <a:pt x="16849" y="5160"/>
                  <a:pt x="17628" y="5160"/>
                </a:cubicBezTo>
                <a:close/>
                <a:moveTo>
                  <a:pt x="2780" y="8213"/>
                </a:moveTo>
                <a:lnTo>
                  <a:pt x="15405" y="8213"/>
                </a:lnTo>
                <a:lnTo>
                  <a:pt x="15405" y="10333"/>
                </a:lnTo>
                <a:lnTo>
                  <a:pt x="2780" y="10333"/>
                </a:lnTo>
                <a:lnTo>
                  <a:pt x="2780" y="8213"/>
                </a:lnTo>
                <a:close/>
                <a:moveTo>
                  <a:pt x="17628" y="8213"/>
                </a:moveTo>
                <a:cubicBezTo>
                  <a:pt x="18408" y="8213"/>
                  <a:pt x="19040" y="8688"/>
                  <a:pt x="19040" y="9273"/>
                </a:cubicBezTo>
                <a:cubicBezTo>
                  <a:pt x="19040" y="9858"/>
                  <a:pt x="18408" y="10333"/>
                  <a:pt x="17628" y="10333"/>
                </a:cubicBezTo>
                <a:cubicBezTo>
                  <a:pt x="16849" y="10333"/>
                  <a:pt x="16217" y="9858"/>
                  <a:pt x="16217" y="9273"/>
                </a:cubicBezTo>
                <a:cubicBezTo>
                  <a:pt x="16217" y="8688"/>
                  <a:pt x="16849" y="8213"/>
                  <a:pt x="17628" y="8213"/>
                </a:cubicBezTo>
                <a:close/>
                <a:moveTo>
                  <a:pt x="18404" y="8667"/>
                </a:moveTo>
                <a:cubicBezTo>
                  <a:pt x="18338" y="8670"/>
                  <a:pt x="18273" y="8694"/>
                  <a:pt x="18226" y="8735"/>
                </a:cubicBezTo>
                <a:lnTo>
                  <a:pt x="17325" y="9511"/>
                </a:lnTo>
                <a:lnTo>
                  <a:pt x="17026" y="9271"/>
                </a:lnTo>
                <a:cubicBezTo>
                  <a:pt x="16928" y="9193"/>
                  <a:pt x="16764" y="9189"/>
                  <a:pt x="16660" y="9263"/>
                </a:cubicBezTo>
                <a:cubicBezTo>
                  <a:pt x="16555" y="9336"/>
                  <a:pt x="16548" y="9459"/>
                  <a:pt x="16646" y="9538"/>
                </a:cubicBezTo>
                <a:lnTo>
                  <a:pt x="17143" y="9934"/>
                </a:lnTo>
                <a:cubicBezTo>
                  <a:pt x="17192" y="9974"/>
                  <a:pt x="17260" y="9997"/>
                  <a:pt x="17332" y="9997"/>
                </a:cubicBezTo>
                <a:cubicBezTo>
                  <a:pt x="17333" y="9997"/>
                  <a:pt x="17337" y="9997"/>
                  <a:pt x="17338" y="9997"/>
                </a:cubicBezTo>
                <a:cubicBezTo>
                  <a:pt x="17412" y="9996"/>
                  <a:pt x="17479" y="9971"/>
                  <a:pt x="17527" y="9929"/>
                </a:cubicBezTo>
                <a:lnTo>
                  <a:pt x="18617" y="8989"/>
                </a:lnTo>
                <a:cubicBezTo>
                  <a:pt x="18711" y="8908"/>
                  <a:pt x="18701" y="8785"/>
                  <a:pt x="18593" y="8714"/>
                </a:cubicBezTo>
                <a:cubicBezTo>
                  <a:pt x="18539" y="8679"/>
                  <a:pt x="18470" y="8664"/>
                  <a:pt x="18404" y="8667"/>
                </a:cubicBezTo>
                <a:close/>
                <a:moveTo>
                  <a:pt x="2780" y="11266"/>
                </a:moveTo>
                <a:lnTo>
                  <a:pt x="15405" y="11266"/>
                </a:lnTo>
                <a:lnTo>
                  <a:pt x="15405" y="13385"/>
                </a:lnTo>
                <a:lnTo>
                  <a:pt x="2780" y="13385"/>
                </a:lnTo>
                <a:lnTo>
                  <a:pt x="2780" y="11266"/>
                </a:lnTo>
                <a:close/>
                <a:moveTo>
                  <a:pt x="17628" y="11266"/>
                </a:moveTo>
                <a:cubicBezTo>
                  <a:pt x="18408" y="11266"/>
                  <a:pt x="19040" y="11740"/>
                  <a:pt x="19040" y="12325"/>
                </a:cubicBezTo>
                <a:cubicBezTo>
                  <a:pt x="19040" y="12911"/>
                  <a:pt x="18408" y="13385"/>
                  <a:pt x="17628" y="13385"/>
                </a:cubicBezTo>
                <a:cubicBezTo>
                  <a:pt x="16849" y="13385"/>
                  <a:pt x="16217" y="12911"/>
                  <a:pt x="16217" y="12325"/>
                </a:cubicBezTo>
                <a:cubicBezTo>
                  <a:pt x="16217" y="11740"/>
                  <a:pt x="16849" y="11266"/>
                  <a:pt x="17628" y="11266"/>
                </a:cubicBezTo>
                <a:close/>
                <a:moveTo>
                  <a:pt x="2780" y="14320"/>
                </a:moveTo>
                <a:lnTo>
                  <a:pt x="15405" y="14320"/>
                </a:lnTo>
                <a:lnTo>
                  <a:pt x="15405" y="16440"/>
                </a:lnTo>
                <a:lnTo>
                  <a:pt x="2780" y="16440"/>
                </a:lnTo>
                <a:lnTo>
                  <a:pt x="2780" y="14320"/>
                </a:lnTo>
                <a:close/>
                <a:moveTo>
                  <a:pt x="17628" y="14320"/>
                </a:moveTo>
                <a:cubicBezTo>
                  <a:pt x="18408" y="14320"/>
                  <a:pt x="19040" y="14795"/>
                  <a:pt x="19040" y="15380"/>
                </a:cubicBezTo>
                <a:cubicBezTo>
                  <a:pt x="19040" y="15965"/>
                  <a:pt x="18408" y="16440"/>
                  <a:pt x="17628" y="16440"/>
                </a:cubicBezTo>
                <a:cubicBezTo>
                  <a:pt x="16849" y="16440"/>
                  <a:pt x="16217" y="15965"/>
                  <a:pt x="16217" y="15380"/>
                </a:cubicBezTo>
                <a:cubicBezTo>
                  <a:pt x="16217" y="14795"/>
                  <a:pt x="16849" y="14320"/>
                  <a:pt x="17628" y="14320"/>
                </a:cubicBezTo>
                <a:close/>
                <a:moveTo>
                  <a:pt x="2780" y="17373"/>
                </a:moveTo>
                <a:lnTo>
                  <a:pt x="15405" y="17373"/>
                </a:lnTo>
                <a:lnTo>
                  <a:pt x="15405" y="19492"/>
                </a:lnTo>
                <a:lnTo>
                  <a:pt x="2780" y="19492"/>
                </a:lnTo>
                <a:lnTo>
                  <a:pt x="2780" y="17373"/>
                </a:lnTo>
                <a:close/>
                <a:moveTo>
                  <a:pt x="17628" y="17373"/>
                </a:moveTo>
                <a:cubicBezTo>
                  <a:pt x="18408" y="17373"/>
                  <a:pt x="19040" y="17847"/>
                  <a:pt x="19040" y="18433"/>
                </a:cubicBezTo>
                <a:cubicBezTo>
                  <a:pt x="19040" y="19018"/>
                  <a:pt x="18408" y="19492"/>
                  <a:pt x="17628" y="19492"/>
                </a:cubicBezTo>
                <a:cubicBezTo>
                  <a:pt x="16849" y="19492"/>
                  <a:pt x="16217" y="19018"/>
                  <a:pt x="16217" y="18433"/>
                </a:cubicBezTo>
                <a:cubicBezTo>
                  <a:pt x="16217" y="17847"/>
                  <a:pt x="16849" y="17373"/>
                  <a:pt x="17628" y="17373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our finir, une page web qui regroupe un ensemble de ressources à explorer."/>
          <p:cNvSpPr/>
          <p:nvPr/>
        </p:nvSpPr>
        <p:spPr>
          <a:xfrm>
            <a:off x="429413" y="2511602"/>
            <a:ext cx="12145974" cy="6892407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lnSpc>
                <a:spcPct val="110000"/>
              </a:lnSpc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Pour finir, une page web qui regroupe un ensemble de ressources à explorer.</a:t>
            </a:r>
          </a:p>
        </p:txBody>
      </p:sp>
      <p:sp>
        <p:nvSpPr>
          <p:cNvPr id="443" name="Pour aller plus loin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Pour aller plus loin…</a:t>
            </a:r>
          </a:p>
        </p:txBody>
      </p:sp>
      <p:pic>
        <p:nvPicPr>
          <p:cNvPr id="444" name="07 Bilan.png" descr="07 Bilan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4" y="-65143"/>
            <a:ext cx="3543301" cy="2336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8" name="Grouper"/>
          <p:cNvGrpSpPr/>
          <p:nvPr/>
        </p:nvGrpSpPr>
        <p:grpSpPr>
          <a:xfrm>
            <a:off x="3546877" y="1738547"/>
            <a:ext cx="9538559" cy="520117"/>
            <a:chOff x="0" y="0"/>
            <a:chExt cx="9538557" cy="520116"/>
          </a:xfrm>
        </p:grpSpPr>
        <p:sp>
          <p:nvSpPr>
            <p:cNvPr id="445" name="Prolonger ses recherches vers d’autres ressources"/>
            <p:cNvSpPr/>
            <p:nvPr/>
          </p:nvSpPr>
          <p:spPr>
            <a:xfrm>
              <a:off x="0" y="0"/>
              <a:ext cx="9538558" cy="52011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Prolonger ses recherches vers d’autres ressources</a:t>
              </a:r>
            </a:p>
          </p:txBody>
        </p:sp>
        <p:sp>
          <p:nvSpPr>
            <p:cNvPr id="446" name="Ligne"/>
            <p:cNvSpPr/>
            <p:nvPr/>
          </p:nvSpPr>
          <p:spPr>
            <a:xfrm>
              <a:off x="1194225" y="409818"/>
              <a:ext cx="5958501" cy="1"/>
            </a:xfrm>
            <a:prstGeom prst="line">
              <a:avLst/>
            </a:prstGeom>
            <a:noFill/>
            <a:ln w="38100" cap="flat">
              <a:solidFill>
                <a:srgbClr val="FAE1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47" name="Ligne"/>
            <p:cNvSpPr/>
            <p:nvPr/>
          </p:nvSpPr>
          <p:spPr>
            <a:xfrm>
              <a:off x="69255" y="409818"/>
              <a:ext cx="843567" cy="1"/>
            </a:xfrm>
            <a:prstGeom prst="line">
              <a:avLst/>
            </a:prstGeom>
            <a:noFill/>
            <a:ln w="38100" cap="flat">
              <a:solidFill>
                <a:srgbClr val="FAE14B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449" name="Seconde_premiere_22-23.jpg" descr="Seconde_premiere_22-23.jpg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94" y="3010714"/>
            <a:ext cx="10765012" cy="6299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Je me situe"/>
          <p:cNvSpPr txBox="1">
            <a:spLocks noGrp="1"/>
          </p:cNvSpPr>
          <p:nvPr>
            <p:ph type="title"/>
          </p:nvPr>
        </p:nvSpPr>
        <p:spPr>
          <a:xfrm>
            <a:off x="3929856" y="16222"/>
            <a:ext cx="8528398" cy="1609378"/>
          </a:xfrm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Je me situe</a:t>
            </a:r>
          </a:p>
        </p:txBody>
      </p:sp>
      <p:sp>
        <p:nvSpPr>
          <p:cNvPr id="172" name="Quiz « Je suis en seconde »"/>
          <p:cNvSpPr txBox="1">
            <a:spLocks noGrp="1"/>
          </p:cNvSpPr>
          <p:nvPr>
            <p:ph type="body" sz="quarter" idx="1"/>
          </p:nvPr>
        </p:nvSpPr>
        <p:spPr>
          <a:xfrm>
            <a:off x="438752" y="2673175"/>
            <a:ext cx="10464801" cy="1130301"/>
          </a:xfrm>
          <a:prstGeom prst="rect">
            <a:avLst/>
          </a:prstGeom>
        </p:spPr>
        <p:txBody>
          <a:bodyPr/>
          <a:lstStyle/>
          <a:p>
            <a:r>
              <a:t>Quiz « Je suis en seconde »</a:t>
            </a:r>
          </a:p>
        </p:txBody>
      </p:sp>
      <p:pic>
        <p:nvPicPr>
          <p:cNvPr id="173" name="01 je me situe.png" descr="01 je me situe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7" y="-100366"/>
            <a:ext cx="3517901" cy="238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Faites le test avec les 24 questions puis…"/>
          <p:cNvSpPr/>
          <p:nvPr/>
        </p:nvSpPr>
        <p:spPr>
          <a:xfrm>
            <a:off x="586146" y="3902044"/>
            <a:ext cx="6605203" cy="5069594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lnSpc>
                <a:spcPct val="11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Faites le test avec les </a:t>
            </a:r>
            <a:r>
              <a:rPr>
                <a:latin typeface="+mn-lt"/>
                <a:ea typeface="+mn-ea"/>
                <a:cs typeface="+mn-cs"/>
                <a:sym typeface="Helvetica Neue Medium"/>
              </a:rPr>
              <a:t>24 questions</a:t>
            </a:r>
            <a:r>
              <a:t> puis </a:t>
            </a:r>
          </a:p>
          <a:p>
            <a:pPr marL="533400" indent="-406400" algn="l">
              <a:lnSpc>
                <a:spcPct val="110000"/>
              </a:lnSpc>
              <a:buSzPct val="100000"/>
              <a:buAutoNum type="arabicPeriod"/>
              <a:defRPr sz="27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téléchargez les résultats </a:t>
            </a:r>
            <a:r>
              <a:rPr sz="2300">
                <a:solidFill>
                  <a:srgbClr val="404040"/>
                </a:solidFill>
              </a:rPr>
              <a:t>(et enregistrez-les à chaque fois dans le dossier « orientation »)</a:t>
            </a:r>
            <a:r>
              <a:t>, </a:t>
            </a:r>
          </a:p>
          <a:p>
            <a:pPr marL="533400" indent="-406400" algn="l">
              <a:lnSpc>
                <a:spcPct val="110000"/>
              </a:lnSpc>
              <a:buSzPct val="100000"/>
              <a:buAutoNum type="arabicPeriod"/>
              <a:defRPr sz="27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faites une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capture d’écran</a:t>
            </a:r>
            <a:r>
              <a:t> de vos résultats et remplacez l’image à droite par vos résultats </a:t>
            </a:r>
            <a:r>
              <a:rPr sz="2300">
                <a:solidFill>
                  <a:srgbClr val="434343"/>
                </a:solidFill>
              </a:rPr>
              <a:t>(sans couper la légende)</a:t>
            </a:r>
            <a:r>
              <a:t>,</a:t>
            </a:r>
          </a:p>
          <a:p>
            <a:pPr marL="533400" indent="-406400" algn="l">
              <a:lnSpc>
                <a:spcPct val="110000"/>
              </a:lnSpc>
              <a:buSzPct val="100000"/>
              <a:buAutoNum type="arabicPeriod"/>
              <a:defRPr sz="27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prenez un moment pour lire vos résultats, puis passez à la diapo suivante…</a:t>
            </a:r>
          </a:p>
        </p:txBody>
      </p:sp>
      <p:pic>
        <p:nvPicPr>
          <p:cNvPr id="175" name="Capture d’écran 2023-03-17 à 11.19.33.png" descr="Capture d’écran 2023-03-17 à 11.19.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779" y="1706998"/>
            <a:ext cx="10181640" cy="584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Quiz 1.jpg" descr="Quiz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398" y="3827056"/>
            <a:ext cx="4627988" cy="5455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ointeur.png" descr="Pointeu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9946" y="998672"/>
            <a:ext cx="435504" cy="464659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Appareil photo"/>
          <p:cNvSpPr/>
          <p:nvPr/>
        </p:nvSpPr>
        <p:spPr>
          <a:xfrm>
            <a:off x="11106917" y="3274192"/>
            <a:ext cx="1443692" cy="1025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98" y="0"/>
                </a:moveTo>
                <a:cubicBezTo>
                  <a:pt x="7580" y="0"/>
                  <a:pt x="7176" y="305"/>
                  <a:pt x="7000" y="677"/>
                </a:cubicBezTo>
                <a:lnTo>
                  <a:pt x="6586" y="1551"/>
                </a:lnTo>
                <a:cubicBezTo>
                  <a:pt x="6410" y="1924"/>
                  <a:pt x="6006" y="2228"/>
                  <a:pt x="5689" y="2228"/>
                </a:cubicBezTo>
                <a:lnTo>
                  <a:pt x="3765" y="2228"/>
                </a:lnTo>
                <a:lnTo>
                  <a:pt x="3765" y="1931"/>
                </a:lnTo>
                <a:cubicBezTo>
                  <a:pt x="3765" y="1633"/>
                  <a:pt x="3592" y="1390"/>
                  <a:pt x="3380" y="1390"/>
                </a:cubicBezTo>
                <a:lnTo>
                  <a:pt x="1841" y="1390"/>
                </a:lnTo>
                <a:cubicBezTo>
                  <a:pt x="1629" y="1390"/>
                  <a:pt x="1456" y="1633"/>
                  <a:pt x="1456" y="1931"/>
                </a:cubicBezTo>
                <a:lnTo>
                  <a:pt x="1456" y="2228"/>
                </a:lnTo>
                <a:lnTo>
                  <a:pt x="1136" y="2228"/>
                </a:lnTo>
                <a:cubicBezTo>
                  <a:pt x="818" y="2228"/>
                  <a:pt x="434" y="2307"/>
                  <a:pt x="280" y="2404"/>
                </a:cubicBezTo>
                <a:cubicBezTo>
                  <a:pt x="127" y="2502"/>
                  <a:pt x="0" y="3380"/>
                  <a:pt x="0" y="3827"/>
                </a:cubicBezTo>
                <a:lnTo>
                  <a:pt x="0" y="20001"/>
                </a:lnTo>
                <a:cubicBezTo>
                  <a:pt x="0" y="20448"/>
                  <a:pt x="56" y="20992"/>
                  <a:pt x="125" y="21208"/>
                </a:cubicBezTo>
                <a:cubicBezTo>
                  <a:pt x="194" y="21424"/>
                  <a:pt x="818" y="21600"/>
                  <a:pt x="1136" y="21600"/>
                </a:cubicBezTo>
                <a:lnTo>
                  <a:pt x="20464" y="21600"/>
                </a:lnTo>
                <a:cubicBezTo>
                  <a:pt x="20782" y="21600"/>
                  <a:pt x="21166" y="21522"/>
                  <a:pt x="21320" y="21424"/>
                </a:cubicBezTo>
                <a:cubicBezTo>
                  <a:pt x="21473" y="21327"/>
                  <a:pt x="21600" y="20448"/>
                  <a:pt x="21600" y="20001"/>
                </a:cubicBezTo>
                <a:lnTo>
                  <a:pt x="21600" y="3827"/>
                </a:lnTo>
                <a:cubicBezTo>
                  <a:pt x="21600" y="3380"/>
                  <a:pt x="21475" y="2501"/>
                  <a:pt x="21322" y="2404"/>
                </a:cubicBezTo>
                <a:cubicBezTo>
                  <a:pt x="21168" y="2307"/>
                  <a:pt x="20782" y="2228"/>
                  <a:pt x="20464" y="2228"/>
                </a:cubicBezTo>
                <a:lnTo>
                  <a:pt x="15658" y="2228"/>
                </a:lnTo>
                <a:cubicBezTo>
                  <a:pt x="15341" y="2228"/>
                  <a:pt x="14935" y="1924"/>
                  <a:pt x="14759" y="1551"/>
                </a:cubicBezTo>
                <a:lnTo>
                  <a:pt x="14345" y="677"/>
                </a:lnTo>
                <a:cubicBezTo>
                  <a:pt x="14169" y="305"/>
                  <a:pt x="13765" y="0"/>
                  <a:pt x="13448" y="0"/>
                </a:cubicBezTo>
                <a:lnTo>
                  <a:pt x="11303" y="0"/>
                </a:lnTo>
                <a:cubicBezTo>
                  <a:pt x="10985" y="0"/>
                  <a:pt x="10702" y="0"/>
                  <a:pt x="10673" y="0"/>
                </a:cubicBezTo>
                <a:cubicBezTo>
                  <a:pt x="10645" y="0"/>
                  <a:pt x="10362" y="0"/>
                  <a:pt x="10044" y="0"/>
                </a:cubicBezTo>
                <a:lnTo>
                  <a:pt x="7898" y="0"/>
                </a:lnTo>
                <a:close/>
                <a:moveTo>
                  <a:pt x="18530" y="5400"/>
                </a:moveTo>
                <a:cubicBezTo>
                  <a:pt x="18961" y="5400"/>
                  <a:pt x="19310" y="5891"/>
                  <a:pt x="19310" y="6498"/>
                </a:cubicBezTo>
                <a:cubicBezTo>
                  <a:pt x="19310" y="7104"/>
                  <a:pt x="18961" y="7595"/>
                  <a:pt x="18530" y="7595"/>
                </a:cubicBezTo>
                <a:cubicBezTo>
                  <a:pt x="18099" y="7595"/>
                  <a:pt x="17751" y="7104"/>
                  <a:pt x="17751" y="6498"/>
                </a:cubicBezTo>
                <a:cubicBezTo>
                  <a:pt x="17751" y="5891"/>
                  <a:pt x="18099" y="5400"/>
                  <a:pt x="18530" y="5400"/>
                </a:cubicBezTo>
                <a:close/>
                <a:moveTo>
                  <a:pt x="10800" y="5887"/>
                </a:moveTo>
                <a:cubicBezTo>
                  <a:pt x="13210" y="5887"/>
                  <a:pt x="15171" y="8647"/>
                  <a:pt x="15171" y="12040"/>
                </a:cubicBezTo>
                <a:cubicBezTo>
                  <a:pt x="15171" y="15433"/>
                  <a:pt x="13210" y="18193"/>
                  <a:pt x="10800" y="18193"/>
                </a:cubicBezTo>
                <a:cubicBezTo>
                  <a:pt x="8390" y="18193"/>
                  <a:pt x="6429" y="15433"/>
                  <a:pt x="6429" y="12040"/>
                </a:cubicBezTo>
                <a:cubicBezTo>
                  <a:pt x="6429" y="8647"/>
                  <a:pt x="8390" y="5887"/>
                  <a:pt x="10800" y="5887"/>
                </a:cubicBezTo>
                <a:close/>
                <a:moveTo>
                  <a:pt x="10800" y="7514"/>
                </a:moveTo>
                <a:cubicBezTo>
                  <a:pt x="9027" y="7514"/>
                  <a:pt x="7585" y="9544"/>
                  <a:pt x="7585" y="12040"/>
                </a:cubicBezTo>
                <a:cubicBezTo>
                  <a:pt x="7585" y="14536"/>
                  <a:pt x="9027" y="16568"/>
                  <a:pt x="10800" y="16568"/>
                </a:cubicBezTo>
                <a:cubicBezTo>
                  <a:pt x="12573" y="16568"/>
                  <a:pt x="14015" y="14536"/>
                  <a:pt x="14015" y="12040"/>
                </a:cubicBezTo>
                <a:cubicBezTo>
                  <a:pt x="14015" y="9544"/>
                  <a:pt x="12573" y="7514"/>
                  <a:pt x="10800" y="7514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01 je me situe.png" descr="01 je me situe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7" y="-100366"/>
            <a:ext cx="3517901" cy="238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Que retenez-vous de vos résultats ?…"/>
          <p:cNvSpPr/>
          <p:nvPr/>
        </p:nvSpPr>
        <p:spPr>
          <a:xfrm>
            <a:off x="2025898" y="2821527"/>
            <a:ext cx="10143540" cy="6262277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ct val="11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 retenez-vous de vos résultats ?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En faisant cette activité, j’ai appris que… </a:t>
            </a:r>
          </a:p>
        </p:txBody>
      </p:sp>
      <p:pic>
        <p:nvPicPr>
          <p:cNvPr id="182" name="Capture d’écran 2023-03-17 à 11.19.33.png" descr="Capture d’écran 2023-03-17 à 11.19.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779" y="1706998"/>
            <a:ext cx="10181640" cy="584943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Modifier le document"/>
          <p:cNvSpPr/>
          <p:nvPr/>
        </p:nvSpPr>
        <p:spPr>
          <a:xfrm>
            <a:off x="542019" y="3780088"/>
            <a:ext cx="1215227" cy="1320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4" name="Je me sit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Je me situe</a:t>
            </a:r>
          </a:p>
        </p:txBody>
      </p:sp>
      <p:pic>
        <p:nvPicPr>
          <p:cNvPr id="185" name="Pointeur.png" descr="Pointeu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181" y="997907"/>
            <a:ext cx="435504" cy="4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1147" y="3029630"/>
            <a:ext cx="795549" cy="519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apture d’écran à insérer"/>
          <p:cNvSpPr/>
          <p:nvPr/>
        </p:nvSpPr>
        <p:spPr>
          <a:xfrm>
            <a:off x="8427197" y="4199152"/>
            <a:ext cx="4255214" cy="4954629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Capture d’écran à insérer</a:t>
            </a:r>
          </a:p>
        </p:txBody>
      </p:sp>
      <p:sp>
        <p:nvSpPr>
          <p:cNvPr id="189" name="Mes centres d’intérê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Mes centres d’intérêt</a:t>
            </a:r>
          </a:p>
        </p:txBody>
      </p:sp>
      <p:sp>
        <p:nvSpPr>
          <p:cNvPr id="190" name="Quiz « des métiers selon mes goûts »"/>
          <p:cNvSpPr txBox="1">
            <a:spLocks noGrp="1"/>
          </p:cNvSpPr>
          <p:nvPr>
            <p:ph type="body" sz="quarter" idx="1"/>
          </p:nvPr>
        </p:nvSpPr>
        <p:spPr>
          <a:xfrm>
            <a:off x="419100" y="2905502"/>
            <a:ext cx="10464800" cy="1130301"/>
          </a:xfrm>
          <a:prstGeom prst="rect">
            <a:avLst/>
          </a:prstGeom>
        </p:spPr>
        <p:txBody>
          <a:bodyPr/>
          <a:lstStyle/>
          <a:p>
            <a:r>
              <a:t>Quiz « des métiers selon mes goûts »</a:t>
            </a:r>
          </a:p>
        </p:txBody>
      </p:sp>
      <p:sp>
        <p:nvSpPr>
          <p:cNvPr id="191" name="Faites le quiz avec les 11 questions puis…"/>
          <p:cNvSpPr/>
          <p:nvPr/>
        </p:nvSpPr>
        <p:spPr>
          <a:xfrm>
            <a:off x="550006" y="4392470"/>
            <a:ext cx="7014493" cy="4280514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indent="0" algn="l">
              <a:lnSpc>
                <a:spcPct val="12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Faites le quiz avec les </a:t>
            </a:r>
            <a:r>
              <a:rPr>
                <a:latin typeface="+mn-lt"/>
                <a:ea typeface="+mn-ea"/>
                <a:cs typeface="+mn-cs"/>
                <a:sym typeface="Helvetica Neue Medium"/>
              </a:rPr>
              <a:t>11 questions</a:t>
            </a:r>
            <a:r>
              <a:t> puis 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téléchargez les résultats (dans le dossier orientation), 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faites une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capture d’écran</a:t>
            </a:r>
            <a:r>
              <a:t> de vos résultats et insérer l’image sur la zone à droite,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lisez vos résultats et prenez une minute pour réfléchir.</a:t>
            </a:r>
          </a:p>
        </p:txBody>
      </p:sp>
      <p:sp>
        <p:nvSpPr>
          <p:cNvPr id="192" name="Appareil photo"/>
          <p:cNvSpPr/>
          <p:nvPr/>
        </p:nvSpPr>
        <p:spPr>
          <a:xfrm>
            <a:off x="9912887" y="5087963"/>
            <a:ext cx="1443692" cy="1025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98" y="0"/>
                </a:moveTo>
                <a:cubicBezTo>
                  <a:pt x="7580" y="0"/>
                  <a:pt x="7176" y="305"/>
                  <a:pt x="7000" y="677"/>
                </a:cubicBezTo>
                <a:lnTo>
                  <a:pt x="6586" y="1551"/>
                </a:lnTo>
                <a:cubicBezTo>
                  <a:pt x="6410" y="1924"/>
                  <a:pt x="6006" y="2228"/>
                  <a:pt x="5689" y="2228"/>
                </a:cubicBezTo>
                <a:lnTo>
                  <a:pt x="3765" y="2228"/>
                </a:lnTo>
                <a:lnTo>
                  <a:pt x="3765" y="1931"/>
                </a:lnTo>
                <a:cubicBezTo>
                  <a:pt x="3765" y="1633"/>
                  <a:pt x="3592" y="1390"/>
                  <a:pt x="3380" y="1390"/>
                </a:cubicBezTo>
                <a:lnTo>
                  <a:pt x="1841" y="1390"/>
                </a:lnTo>
                <a:cubicBezTo>
                  <a:pt x="1629" y="1390"/>
                  <a:pt x="1456" y="1633"/>
                  <a:pt x="1456" y="1931"/>
                </a:cubicBezTo>
                <a:lnTo>
                  <a:pt x="1456" y="2228"/>
                </a:lnTo>
                <a:lnTo>
                  <a:pt x="1136" y="2228"/>
                </a:lnTo>
                <a:cubicBezTo>
                  <a:pt x="818" y="2228"/>
                  <a:pt x="434" y="2307"/>
                  <a:pt x="280" y="2404"/>
                </a:cubicBezTo>
                <a:cubicBezTo>
                  <a:pt x="127" y="2502"/>
                  <a:pt x="0" y="3380"/>
                  <a:pt x="0" y="3827"/>
                </a:cubicBezTo>
                <a:lnTo>
                  <a:pt x="0" y="20001"/>
                </a:lnTo>
                <a:cubicBezTo>
                  <a:pt x="0" y="20448"/>
                  <a:pt x="56" y="20992"/>
                  <a:pt x="125" y="21208"/>
                </a:cubicBezTo>
                <a:cubicBezTo>
                  <a:pt x="194" y="21424"/>
                  <a:pt x="818" y="21600"/>
                  <a:pt x="1136" y="21600"/>
                </a:cubicBezTo>
                <a:lnTo>
                  <a:pt x="20464" y="21600"/>
                </a:lnTo>
                <a:cubicBezTo>
                  <a:pt x="20782" y="21600"/>
                  <a:pt x="21166" y="21522"/>
                  <a:pt x="21320" y="21424"/>
                </a:cubicBezTo>
                <a:cubicBezTo>
                  <a:pt x="21473" y="21327"/>
                  <a:pt x="21600" y="20448"/>
                  <a:pt x="21600" y="20001"/>
                </a:cubicBezTo>
                <a:lnTo>
                  <a:pt x="21600" y="3827"/>
                </a:lnTo>
                <a:cubicBezTo>
                  <a:pt x="21600" y="3380"/>
                  <a:pt x="21475" y="2501"/>
                  <a:pt x="21322" y="2404"/>
                </a:cubicBezTo>
                <a:cubicBezTo>
                  <a:pt x="21168" y="2307"/>
                  <a:pt x="20782" y="2228"/>
                  <a:pt x="20464" y="2228"/>
                </a:cubicBezTo>
                <a:lnTo>
                  <a:pt x="15658" y="2228"/>
                </a:lnTo>
                <a:cubicBezTo>
                  <a:pt x="15341" y="2228"/>
                  <a:pt x="14935" y="1924"/>
                  <a:pt x="14759" y="1551"/>
                </a:cubicBezTo>
                <a:lnTo>
                  <a:pt x="14345" y="677"/>
                </a:lnTo>
                <a:cubicBezTo>
                  <a:pt x="14169" y="305"/>
                  <a:pt x="13765" y="0"/>
                  <a:pt x="13448" y="0"/>
                </a:cubicBezTo>
                <a:lnTo>
                  <a:pt x="11303" y="0"/>
                </a:lnTo>
                <a:cubicBezTo>
                  <a:pt x="10985" y="0"/>
                  <a:pt x="10702" y="0"/>
                  <a:pt x="10673" y="0"/>
                </a:cubicBezTo>
                <a:cubicBezTo>
                  <a:pt x="10645" y="0"/>
                  <a:pt x="10362" y="0"/>
                  <a:pt x="10044" y="0"/>
                </a:cubicBezTo>
                <a:lnTo>
                  <a:pt x="7898" y="0"/>
                </a:lnTo>
                <a:close/>
                <a:moveTo>
                  <a:pt x="18530" y="5400"/>
                </a:moveTo>
                <a:cubicBezTo>
                  <a:pt x="18961" y="5400"/>
                  <a:pt x="19310" y="5891"/>
                  <a:pt x="19310" y="6498"/>
                </a:cubicBezTo>
                <a:cubicBezTo>
                  <a:pt x="19310" y="7104"/>
                  <a:pt x="18961" y="7595"/>
                  <a:pt x="18530" y="7595"/>
                </a:cubicBezTo>
                <a:cubicBezTo>
                  <a:pt x="18099" y="7595"/>
                  <a:pt x="17751" y="7104"/>
                  <a:pt x="17751" y="6498"/>
                </a:cubicBezTo>
                <a:cubicBezTo>
                  <a:pt x="17751" y="5891"/>
                  <a:pt x="18099" y="5400"/>
                  <a:pt x="18530" y="5400"/>
                </a:cubicBezTo>
                <a:close/>
                <a:moveTo>
                  <a:pt x="10800" y="5887"/>
                </a:moveTo>
                <a:cubicBezTo>
                  <a:pt x="13210" y="5887"/>
                  <a:pt x="15171" y="8647"/>
                  <a:pt x="15171" y="12040"/>
                </a:cubicBezTo>
                <a:cubicBezTo>
                  <a:pt x="15171" y="15433"/>
                  <a:pt x="13210" y="18193"/>
                  <a:pt x="10800" y="18193"/>
                </a:cubicBezTo>
                <a:cubicBezTo>
                  <a:pt x="8390" y="18193"/>
                  <a:pt x="6429" y="15433"/>
                  <a:pt x="6429" y="12040"/>
                </a:cubicBezTo>
                <a:cubicBezTo>
                  <a:pt x="6429" y="8647"/>
                  <a:pt x="8390" y="5887"/>
                  <a:pt x="10800" y="5887"/>
                </a:cubicBezTo>
                <a:close/>
                <a:moveTo>
                  <a:pt x="10800" y="7514"/>
                </a:moveTo>
                <a:cubicBezTo>
                  <a:pt x="9027" y="7514"/>
                  <a:pt x="7585" y="9544"/>
                  <a:pt x="7585" y="12040"/>
                </a:cubicBezTo>
                <a:cubicBezTo>
                  <a:pt x="7585" y="14536"/>
                  <a:pt x="9027" y="16568"/>
                  <a:pt x="10800" y="16568"/>
                </a:cubicBezTo>
                <a:cubicBezTo>
                  <a:pt x="12573" y="16568"/>
                  <a:pt x="14015" y="14536"/>
                  <a:pt x="14015" y="12040"/>
                </a:cubicBezTo>
                <a:cubicBezTo>
                  <a:pt x="14015" y="9544"/>
                  <a:pt x="12573" y="7514"/>
                  <a:pt x="10800" y="7514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3" name="03 centre d'intérêt.png" descr="03 centre d'intérêt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7" y="-81316"/>
            <a:ext cx="35179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Capture d’écran 2023-03-17 à 11.35.50.png" descr="Capture d’écran 2023-03-17 à 11.35.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229" y="1753489"/>
            <a:ext cx="10050128" cy="502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ointeur.png" descr="Pointeu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6981" y="979182"/>
            <a:ext cx="435504" cy="4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Horloge"/>
          <p:cNvSpPr/>
          <p:nvPr/>
        </p:nvSpPr>
        <p:spPr>
          <a:xfrm>
            <a:off x="6656703" y="7919319"/>
            <a:ext cx="509699" cy="50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7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39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39"/>
                </a:cubicBezTo>
                <a:close/>
                <a:moveTo>
                  <a:pt x="14696" y="17239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39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Mes centres d’intérê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Mes centres d’intérêt</a:t>
            </a:r>
          </a:p>
        </p:txBody>
      </p:sp>
      <p:pic>
        <p:nvPicPr>
          <p:cNvPr id="199" name="03 centre d'intérêt.png" descr="03 centre d'intérêt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7" y="-81316"/>
            <a:ext cx="35179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Capture d’écran 2023-03-17 à 11.35.50.png" descr="Capture d’écran 2023-03-17 à 11.35.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229" y="1753489"/>
            <a:ext cx="10050128" cy="50299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Que retenez-vous de vos résultats ?…"/>
          <p:cNvSpPr/>
          <p:nvPr/>
        </p:nvSpPr>
        <p:spPr>
          <a:xfrm>
            <a:off x="2025898" y="2821527"/>
            <a:ext cx="10143540" cy="6262277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ct val="11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 retenez-vous de vos résultats ?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Les principaux secteurs conseillés sont :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Les secteurs assez pertinents sont :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Citez 5 idées de métiers en relation avec ces résultats :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Par rapport à ces propositions, ce qui m’attire, c’est plutôt :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202" name="Modifier le document"/>
          <p:cNvSpPr/>
          <p:nvPr/>
        </p:nvSpPr>
        <p:spPr>
          <a:xfrm>
            <a:off x="542019" y="3780088"/>
            <a:ext cx="1215227" cy="1320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03" name="Pointeur.png" descr="Pointeu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6981" y="979182"/>
            <a:ext cx="435504" cy="4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1147" y="3029630"/>
            <a:ext cx="795549" cy="519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Mes centres d’intérê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Mes centres d’intérêt</a:t>
            </a:r>
          </a:p>
        </p:txBody>
      </p:sp>
      <p:sp>
        <p:nvSpPr>
          <p:cNvPr id="207" name="Quiz « quels métiers pour moi »"/>
          <p:cNvSpPr txBox="1">
            <a:spLocks noGrp="1"/>
          </p:cNvSpPr>
          <p:nvPr>
            <p:ph type="body" sz="quarter" idx="1"/>
          </p:nvPr>
        </p:nvSpPr>
        <p:spPr>
          <a:xfrm>
            <a:off x="635277" y="2724150"/>
            <a:ext cx="6943399" cy="1130300"/>
          </a:xfrm>
          <a:prstGeom prst="rect">
            <a:avLst/>
          </a:prstGeom>
        </p:spPr>
        <p:txBody>
          <a:bodyPr/>
          <a:lstStyle/>
          <a:p>
            <a:r>
              <a:t>Quiz « quels métiers pour moi »</a:t>
            </a:r>
          </a:p>
        </p:txBody>
      </p:sp>
      <p:sp>
        <p:nvSpPr>
          <p:cNvPr id="208" name="Faites le quiz avec les 24 questions puis,…"/>
          <p:cNvSpPr/>
          <p:nvPr/>
        </p:nvSpPr>
        <p:spPr>
          <a:xfrm>
            <a:off x="700645" y="3909410"/>
            <a:ext cx="6557738" cy="5132089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lnSpc>
                <a:spcPct val="12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Faites le quiz avec les </a:t>
            </a:r>
            <a:r>
              <a:rPr>
                <a:latin typeface="+mn-lt"/>
                <a:ea typeface="+mn-ea"/>
                <a:cs typeface="+mn-cs"/>
                <a:sym typeface="Helvetica Neue Medium"/>
              </a:rPr>
              <a:t>24 questions</a:t>
            </a:r>
            <a:r>
              <a:t> puis, 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téléchargez les résultats, 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faites une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capture d’écran</a:t>
            </a:r>
            <a:r>
              <a:t> de vos résultats et insérez l’image sur la zone à droite,</a:t>
            </a:r>
          </a:p>
          <a:p>
            <a:pPr marL="533400" indent="-406400" algn="l">
              <a:lnSpc>
                <a:spcPct val="120000"/>
              </a:lnSpc>
              <a:buSzPct val="100000"/>
              <a:buAutoNum type="arabicPeriod"/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lisez vos résultats et prenez une minute pour réfléchir à ce que vous avez appris.</a:t>
            </a:r>
          </a:p>
        </p:txBody>
      </p:sp>
      <p:sp>
        <p:nvSpPr>
          <p:cNvPr id="209" name="Capture d’écran à insérer"/>
          <p:cNvSpPr/>
          <p:nvPr/>
        </p:nvSpPr>
        <p:spPr>
          <a:xfrm>
            <a:off x="8427197" y="3909410"/>
            <a:ext cx="4255214" cy="5132089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Capture d’écran à insérer</a:t>
            </a:r>
          </a:p>
        </p:txBody>
      </p:sp>
      <p:sp>
        <p:nvSpPr>
          <p:cNvPr id="210" name="Appareil photo"/>
          <p:cNvSpPr/>
          <p:nvPr/>
        </p:nvSpPr>
        <p:spPr>
          <a:xfrm>
            <a:off x="9912887" y="5087963"/>
            <a:ext cx="1443692" cy="1025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98" y="0"/>
                </a:moveTo>
                <a:cubicBezTo>
                  <a:pt x="7580" y="0"/>
                  <a:pt x="7176" y="305"/>
                  <a:pt x="7000" y="677"/>
                </a:cubicBezTo>
                <a:lnTo>
                  <a:pt x="6586" y="1551"/>
                </a:lnTo>
                <a:cubicBezTo>
                  <a:pt x="6410" y="1924"/>
                  <a:pt x="6006" y="2228"/>
                  <a:pt x="5689" y="2228"/>
                </a:cubicBezTo>
                <a:lnTo>
                  <a:pt x="3765" y="2228"/>
                </a:lnTo>
                <a:lnTo>
                  <a:pt x="3765" y="1931"/>
                </a:lnTo>
                <a:cubicBezTo>
                  <a:pt x="3765" y="1633"/>
                  <a:pt x="3592" y="1390"/>
                  <a:pt x="3380" y="1390"/>
                </a:cubicBezTo>
                <a:lnTo>
                  <a:pt x="1841" y="1390"/>
                </a:lnTo>
                <a:cubicBezTo>
                  <a:pt x="1629" y="1390"/>
                  <a:pt x="1456" y="1633"/>
                  <a:pt x="1456" y="1931"/>
                </a:cubicBezTo>
                <a:lnTo>
                  <a:pt x="1456" y="2228"/>
                </a:lnTo>
                <a:lnTo>
                  <a:pt x="1136" y="2228"/>
                </a:lnTo>
                <a:cubicBezTo>
                  <a:pt x="818" y="2228"/>
                  <a:pt x="434" y="2307"/>
                  <a:pt x="280" y="2404"/>
                </a:cubicBezTo>
                <a:cubicBezTo>
                  <a:pt x="127" y="2502"/>
                  <a:pt x="0" y="3380"/>
                  <a:pt x="0" y="3827"/>
                </a:cubicBezTo>
                <a:lnTo>
                  <a:pt x="0" y="20001"/>
                </a:lnTo>
                <a:cubicBezTo>
                  <a:pt x="0" y="20448"/>
                  <a:pt x="56" y="20992"/>
                  <a:pt x="125" y="21208"/>
                </a:cubicBezTo>
                <a:cubicBezTo>
                  <a:pt x="194" y="21424"/>
                  <a:pt x="818" y="21600"/>
                  <a:pt x="1136" y="21600"/>
                </a:cubicBezTo>
                <a:lnTo>
                  <a:pt x="20464" y="21600"/>
                </a:lnTo>
                <a:cubicBezTo>
                  <a:pt x="20782" y="21600"/>
                  <a:pt x="21166" y="21522"/>
                  <a:pt x="21320" y="21424"/>
                </a:cubicBezTo>
                <a:cubicBezTo>
                  <a:pt x="21473" y="21327"/>
                  <a:pt x="21600" y="20448"/>
                  <a:pt x="21600" y="20001"/>
                </a:cubicBezTo>
                <a:lnTo>
                  <a:pt x="21600" y="3827"/>
                </a:lnTo>
                <a:cubicBezTo>
                  <a:pt x="21600" y="3380"/>
                  <a:pt x="21475" y="2501"/>
                  <a:pt x="21322" y="2404"/>
                </a:cubicBezTo>
                <a:cubicBezTo>
                  <a:pt x="21168" y="2307"/>
                  <a:pt x="20782" y="2228"/>
                  <a:pt x="20464" y="2228"/>
                </a:cubicBezTo>
                <a:lnTo>
                  <a:pt x="15658" y="2228"/>
                </a:lnTo>
                <a:cubicBezTo>
                  <a:pt x="15341" y="2228"/>
                  <a:pt x="14935" y="1924"/>
                  <a:pt x="14759" y="1551"/>
                </a:cubicBezTo>
                <a:lnTo>
                  <a:pt x="14345" y="677"/>
                </a:lnTo>
                <a:cubicBezTo>
                  <a:pt x="14169" y="305"/>
                  <a:pt x="13765" y="0"/>
                  <a:pt x="13448" y="0"/>
                </a:cubicBezTo>
                <a:lnTo>
                  <a:pt x="11303" y="0"/>
                </a:lnTo>
                <a:cubicBezTo>
                  <a:pt x="10985" y="0"/>
                  <a:pt x="10702" y="0"/>
                  <a:pt x="10673" y="0"/>
                </a:cubicBezTo>
                <a:cubicBezTo>
                  <a:pt x="10645" y="0"/>
                  <a:pt x="10362" y="0"/>
                  <a:pt x="10044" y="0"/>
                </a:cubicBezTo>
                <a:lnTo>
                  <a:pt x="7898" y="0"/>
                </a:lnTo>
                <a:close/>
                <a:moveTo>
                  <a:pt x="18530" y="5400"/>
                </a:moveTo>
                <a:cubicBezTo>
                  <a:pt x="18961" y="5400"/>
                  <a:pt x="19310" y="5891"/>
                  <a:pt x="19310" y="6498"/>
                </a:cubicBezTo>
                <a:cubicBezTo>
                  <a:pt x="19310" y="7104"/>
                  <a:pt x="18961" y="7595"/>
                  <a:pt x="18530" y="7595"/>
                </a:cubicBezTo>
                <a:cubicBezTo>
                  <a:pt x="18099" y="7595"/>
                  <a:pt x="17751" y="7104"/>
                  <a:pt x="17751" y="6498"/>
                </a:cubicBezTo>
                <a:cubicBezTo>
                  <a:pt x="17751" y="5891"/>
                  <a:pt x="18099" y="5400"/>
                  <a:pt x="18530" y="5400"/>
                </a:cubicBezTo>
                <a:close/>
                <a:moveTo>
                  <a:pt x="10800" y="5887"/>
                </a:moveTo>
                <a:cubicBezTo>
                  <a:pt x="13210" y="5887"/>
                  <a:pt x="15171" y="8647"/>
                  <a:pt x="15171" y="12040"/>
                </a:cubicBezTo>
                <a:cubicBezTo>
                  <a:pt x="15171" y="15433"/>
                  <a:pt x="13210" y="18193"/>
                  <a:pt x="10800" y="18193"/>
                </a:cubicBezTo>
                <a:cubicBezTo>
                  <a:pt x="8390" y="18193"/>
                  <a:pt x="6429" y="15433"/>
                  <a:pt x="6429" y="12040"/>
                </a:cubicBezTo>
                <a:cubicBezTo>
                  <a:pt x="6429" y="8647"/>
                  <a:pt x="8390" y="5887"/>
                  <a:pt x="10800" y="5887"/>
                </a:cubicBezTo>
                <a:close/>
                <a:moveTo>
                  <a:pt x="10800" y="7514"/>
                </a:moveTo>
                <a:cubicBezTo>
                  <a:pt x="9027" y="7514"/>
                  <a:pt x="7585" y="9544"/>
                  <a:pt x="7585" y="12040"/>
                </a:cubicBezTo>
                <a:cubicBezTo>
                  <a:pt x="7585" y="14536"/>
                  <a:pt x="9027" y="16568"/>
                  <a:pt x="10800" y="16568"/>
                </a:cubicBezTo>
                <a:cubicBezTo>
                  <a:pt x="12573" y="16568"/>
                  <a:pt x="14015" y="14536"/>
                  <a:pt x="14015" y="12040"/>
                </a:cubicBezTo>
                <a:cubicBezTo>
                  <a:pt x="14015" y="9544"/>
                  <a:pt x="12573" y="7514"/>
                  <a:pt x="10800" y="7514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11" name="03 centre d'intérêt.png" descr="03 centre d'intérêt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7" y="-81316"/>
            <a:ext cx="35179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Capture d’écran 2023-03-17 à 11.35.50.png" descr="Capture d’écran 2023-03-17 à 11.35.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229" y="1753489"/>
            <a:ext cx="10050128" cy="502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ointeur.png" descr="Pointeu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6981" y="979182"/>
            <a:ext cx="435504" cy="4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Horloge"/>
          <p:cNvSpPr/>
          <p:nvPr/>
        </p:nvSpPr>
        <p:spPr>
          <a:xfrm>
            <a:off x="6528253" y="8334037"/>
            <a:ext cx="509699" cy="509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7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39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39"/>
                </a:cubicBezTo>
                <a:close/>
                <a:moveTo>
                  <a:pt x="14696" y="17239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39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Que retenez-vous de vos résultats ?…"/>
          <p:cNvSpPr/>
          <p:nvPr/>
        </p:nvSpPr>
        <p:spPr>
          <a:xfrm>
            <a:off x="2025898" y="2821527"/>
            <a:ext cx="10481978" cy="6517913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ct val="11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Que retenez-vous de vos résultats ?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Citez 5 de vos principaux traits de personnalité :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Mes principaux centres d’intérêt sont :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Les 5 choses que j’aimerais faire sont : </a:t>
            </a:r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  <a:p>
            <a:pPr algn="l">
              <a:lnSpc>
                <a:spcPct val="110000"/>
              </a:lnSpc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Résultats</a:t>
            </a:r>
            <a:r>
              <a:t> =&gt; les activités qui me conviennent le mieux seraient (citez 4 verbes) : </a:t>
            </a:r>
          </a:p>
        </p:txBody>
      </p:sp>
      <p:sp>
        <p:nvSpPr>
          <p:cNvPr id="217" name="Modifier le document"/>
          <p:cNvSpPr/>
          <p:nvPr/>
        </p:nvSpPr>
        <p:spPr>
          <a:xfrm>
            <a:off x="542019" y="3780088"/>
            <a:ext cx="1215227" cy="1320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8" name="Mes centres d’intérê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2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Mes centres d’intérêt</a:t>
            </a:r>
          </a:p>
        </p:txBody>
      </p:sp>
      <p:pic>
        <p:nvPicPr>
          <p:cNvPr id="219" name="03 centre d'intérêt.png" descr="03 centre d'intérêt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7" y="-81316"/>
            <a:ext cx="35179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Capture d’écran 2023-03-17 à 11.35.50.png" descr="Capture d’écran 2023-03-17 à 11.35.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229" y="1753489"/>
            <a:ext cx="10050128" cy="502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ointeur.png" descr="Pointeu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6981" y="979182"/>
            <a:ext cx="435504" cy="4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écrire.png" descr="écr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8220" y="3029630"/>
            <a:ext cx="795549" cy="519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1959</Words>
  <Application>Microsoft Macintosh PowerPoint</Application>
  <PresentationFormat>Personnalisé</PresentationFormat>
  <Paragraphs>301</Paragraphs>
  <Slides>31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Mon carnet de bord</vt:lpstr>
      <vt:lpstr>Avant de commencer</vt:lpstr>
      <vt:lpstr>Mon plan d’action</vt:lpstr>
      <vt:lpstr>Je me situe</vt:lpstr>
      <vt:lpstr>Je me situe</vt:lpstr>
      <vt:lpstr>Mes centres d’intérêt</vt:lpstr>
      <vt:lpstr>Mes centres d’intérêt</vt:lpstr>
      <vt:lpstr>Mes centres d’intérêt</vt:lpstr>
      <vt:lpstr>Mes centres d’intérêt</vt:lpstr>
      <vt:lpstr>Mes centres d’intérêt</vt:lpstr>
      <vt:lpstr>Les métiers</vt:lpstr>
      <vt:lpstr>Les métiers selon mes goûts</vt:lpstr>
      <vt:lpstr>Les métiers selon mes goûts</vt:lpstr>
      <vt:lpstr>Des horizons en 10 métiers</vt:lpstr>
      <vt:lpstr>Des horizons en 10 métiers</vt:lpstr>
      <vt:lpstr>Des métiers par secteur</vt:lpstr>
      <vt:lpstr>Des métiers par secteur</vt:lpstr>
      <vt:lpstr>Des métiers, des statuts</vt:lpstr>
      <vt:lpstr>Des métiers, des statuts</vt:lpstr>
      <vt:lpstr>Des métiers par secteur</vt:lpstr>
      <vt:lpstr>Des métiers par secteur</vt:lpstr>
      <vt:lpstr>Les études après le bac</vt:lpstr>
      <vt:lpstr>Les formations</vt:lpstr>
      <vt:lpstr>Les études au lycée GT</vt:lpstr>
      <vt:lpstr>Les études au lycée GT</vt:lpstr>
      <vt:lpstr>Les spécialités</vt:lpstr>
      <vt:lpstr>Les spécialités</vt:lpstr>
      <vt:lpstr>Mon bilan</vt:lpstr>
      <vt:lpstr>Mon bilan</vt:lpstr>
      <vt:lpstr>Pour aller plus loin…</vt:lpstr>
      <vt:lpstr>Pour aller plus loin…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carnet de bord</dc:title>
  <cp:lastModifiedBy>Nicolas Vernier</cp:lastModifiedBy>
  <cp:revision>1</cp:revision>
  <dcterms:modified xsi:type="dcterms:W3CDTF">2023-03-25T10:43:05Z</dcterms:modified>
</cp:coreProperties>
</file>